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55"/>
  </p:notesMasterIdLst>
  <p:handoutMasterIdLst>
    <p:handoutMasterId r:id="rId56"/>
  </p:handoutMasterIdLst>
  <p:sldIdLst>
    <p:sldId id="256" r:id="rId2"/>
    <p:sldId id="464" r:id="rId3"/>
    <p:sldId id="517" r:id="rId4"/>
    <p:sldId id="518" r:id="rId5"/>
    <p:sldId id="577" r:id="rId6"/>
    <p:sldId id="578" r:id="rId7"/>
    <p:sldId id="580" r:id="rId8"/>
    <p:sldId id="582" r:id="rId9"/>
    <p:sldId id="583" r:id="rId10"/>
    <p:sldId id="584" r:id="rId11"/>
    <p:sldId id="520" r:id="rId12"/>
    <p:sldId id="523" r:id="rId13"/>
    <p:sldId id="524" r:id="rId14"/>
    <p:sldId id="567" r:id="rId15"/>
    <p:sldId id="585" r:id="rId16"/>
    <p:sldId id="568" r:id="rId17"/>
    <p:sldId id="569" r:id="rId18"/>
    <p:sldId id="570" r:id="rId19"/>
    <p:sldId id="586" r:id="rId20"/>
    <p:sldId id="571" r:id="rId21"/>
    <p:sldId id="572" r:id="rId22"/>
    <p:sldId id="573" r:id="rId23"/>
    <p:sldId id="574" r:id="rId24"/>
    <p:sldId id="575" r:id="rId25"/>
    <p:sldId id="468" r:id="rId26"/>
    <p:sldId id="526" r:id="rId27"/>
    <p:sldId id="529" r:id="rId28"/>
    <p:sldId id="530" r:id="rId29"/>
    <p:sldId id="531" r:id="rId30"/>
    <p:sldId id="533" r:id="rId31"/>
    <p:sldId id="536" r:id="rId32"/>
    <p:sldId id="537" r:id="rId33"/>
    <p:sldId id="538" r:id="rId34"/>
    <p:sldId id="539" r:id="rId35"/>
    <p:sldId id="540" r:id="rId36"/>
    <p:sldId id="542" r:id="rId37"/>
    <p:sldId id="543" r:id="rId38"/>
    <p:sldId id="544" r:id="rId39"/>
    <p:sldId id="545" r:id="rId40"/>
    <p:sldId id="546" r:id="rId41"/>
    <p:sldId id="547" r:id="rId42"/>
    <p:sldId id="548" r:id="rId43"/>
    <p:sldId id="549" r:id="rId44"/>
    <p:sldId id="551" r:id="rId45"/>
    <p:sldId id="552" r:id="rId46"/>
    <p:sldId id="553" r:id="rId47"/>
    <p:sldId id="554" r:id="rId48"/>
    <p:sldId id="556" r:id="rId49"/>
    <p:sldId id="557" r:id="rId50"/>
    <p:sldId id="558" r:id="rId51"/>
    <p:sldId id="565" r:id="rId52"/>
    <p:sldId id="587" r:id="rId53"/>
    <p:sldId id="588"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B59"/>
    <a:srgbClr val="C0504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40" autoAdjust="0"/>
    <p:restoredTop sz="75410" autoAdjust="0"/>
  </p:normalViewPr>
  <p:slideViewPr>
    <p:cSldViewPr snapToGrid="0" snapToObjects="1">
      <p:cViewPr varScale="1">
        <p:scale>
          <a:sx n="154" d="100"/>
          <a:sy n="154" d="100"/>
        </p:scale>
        <p:origin x="848" y="200"/>
      </p:cViewPr>
      <p:guideLst>
        <p:guide orient="horz" pos="2160"/>
        <p:guide pos="2880"/>
      </p:guideLst>
    </p:cSldViewPr>
  </p:slideViewPr>
  <p:outlineViewPr>
    <p:cViewPr>
      <p:scale>
        <a:sx n="33" d="100"/>
        <a:sy n="33" d="100"/>
      </p:scale>
      <p:origin x="0" y="-672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5/11/21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5/11/21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dirty="0"/>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669348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3</a:t>
            </a:fld>
            <a:endParaRPr lang="en-US"/>
          </a:p>
        </p:txBody>
      </p:sp>
    </p:spTree>
    <p:extLst>
      <p:ext uri="{BB962C8B-B14F-4D97-AF65-F5344CB8AC3E}">
        <p14:creationId xmlns:p14="http://schemas.microsoft.com/office/powerpoint/2010/main" val="1619818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4</a:t>
            </a:fld>
            <a:endParaRPr lang="en-US"/>
          </a:p>
        </p:txBody>
      </p:sp>
    </p:spTree>
    <p:extLst>
      <p:ext uri="{BB962C8B-B14F-4D97-AF65-F5344CB8AC3E}">
        <p14:creationId xmlns:p14="http://schemas.microsoft.com/office/powerpoint/2010/main" val="256051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14</a:t>
            </a:fld>
            <a:endParaRPr lang="en-US"/>
          </a:p>
        </p:txBody>
      </p:sp>
    </p:spTree>
    <p:extLst>
      <p:ext uri="{BB962C8B-B14F-4D97-AF65-F5344CB8AC3E}">
        <p14:creationId xmlns:p14="http://schemas.microsoft.com/office/powerpoint/2010/main" val="1657549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17</a:t>
            </a:fld>
            <a:endParaRPr lang="en-US"/>
          </a:p>
        </p:txBody>
      </p:sp>
    </p:spTree>
    <p:extLst>
      <p:ext uri="{BB962C8B-B14F-4D97-AF65-F5344CB8AC3E}">
        <p14:creationId xmlns:p14="http://schemas.microsoft.com/office/powerpoint/2010/main" val="9262898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sz="1200" b="0" i="0" kern="1200" dirty="0">
                <a:solidFill>
                  <a:schemeClr val="tx1"/>
                </a:solidFill>
                <a:effectLst/>
                <a:latin typeface="+mn-lt"/>
                <a:ea typeface="+mn-ea"/>
                <a:cs typeface="+mn-cs"/>
              </a:rPr>
              <a:t>Despite our lack of knowledge in what actions are best we will construct an optimistic guess as to how good the expected payoff of each action is, and pick the action with the highest guess. If our guess is wrong, then our optimistic guess will quickly decrease and we’ll be compelled to switch to a different action. But if we pick well, we’ll be able to exploit that action and incur little regret.”  -- Jeremy</a:t>
            </a:r>
            <a:r>
              <a:rPr lang="en-US" sz="1200" b="0" i="0" kern="1200" baseline="0" dirty="0">
                <a:solidFill>
                  <a:schemeClr val="tx1"/>
                </a:solidFill>
                <a:effectLst/>
                <a:latin typeface="+mn-lt"/>
                <a:ea typeface="+mn-ea"/>
                <a:cs typeface="+mn-cs"/>
              </a:rPr>
              <a:t> </a:t>
            </a:r>
            <a:r>
              <a:rPr lang="en-US" sz="1200" b="0" i="0" kern="1200" baseline="0" dirty="0" err="1">
                <a:solidFill>
                  <a:schemeClr val="tx1"/>
                </a:solidFill>
                <a:effectLst/>
                <a:latin typeface="+mn-lt"/>
                <a:ea typeface="+mn-ea"/>
                <a:cs typeface="+mn-cs"/>
              </a:rPr>
              <a:t>Kun’s</a:t>
            </a:r>
            <a:r>
              <a:rPr lang="en-US" sz="1200" b="0" i="0" kern="1200" baseline="0" dirty="0">
                <a:solidFill>
                  <a:schemeClr val="tx1"/>
                </a:solidFill>
                <a:effectLst/>
                <a:latin typeface="+mn-lt"/>
                <a:ea typeface="+mn-ea"/>
                <a:cs typeface="+mn-cs"/>
              </a:rPr>
              <a:t> blog</a:t>
            </a:r>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21</a:t>
            </a:fld>
            <a:endParaRPr lang="en-US"/>
          </a:p>
        </p:txBody>
      </p:sp>
    </p:spTree>
    <p:extLst>
      <p:ext uri="{BB962C8B-B14F-4D97-AF65-F5344CB8AC3E}">
        <p14:creationId xmlns:p14="http://schemas.microsoft.com/office/powerpoint/2010/main" val="711434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61647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49</a:t>
            </a:fld>
            <a:endParaRPr lang="en-US"/>
          </a:p>
        </p:txBody>
      </p:sp>
    </p:spTree>
    <p:extLst>
      <p:ext uri="{BB962C8B-B14F-4D97-AF65-F5344CB8AC3E}">
        <p14:creationId xmlns:p14="http://schemas.microsoft.com/office/powerpoint/2010/main" val="1774445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NIPS Workshop 2010</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NIPS Workshop 2010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NIPS Workshop 2010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733800" y="6381750"/>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0" y="6381750"/>
            <a:ext cx="3429000" cy="476250"/>
          </a:xfrm>
        </p:spPr>
        <p:txBody>
          <a:bodyPr/>
          <a:lstStyle>
            <a:lvl1pPr>
              <a:defRPr/>
            </a:lvl1pPr>
          </a:lstStyle>
          <a:p>
            <a:r>
              <a:rPr lang="en-US" altLang="zh-CN"/>
              <a:t>NIPS Workshop 2010</a:t>
            </a:r>
          </a:p>
        </p:txBody>
      </p:sp>
      <p:sp>
        <p:nvSpPr>
          <p:cNvPr id="7" name="Slide Number Placeholder 6"/>
          <p:cNvSpPr>
            <a:spLocks noGrp="1"/>
          </p:cNvSpPr>
          <p:nvPr>
            <p:ph type="sldNum" sz="quarter" idx="12"/>
          </p:nvPr>
        </p:nvSpPr>
        <p:spPr>
          <a:xfrm>
            <a:off x="7010400" y="6381750"/>
            <a:ext cx="2133600" cy="476250"/>
          </a:xfrm>
        </p:spPr>
        <p:txBody>
          <a:bodyPr/>
          <a:lstStyle>
            <a:lvl1pPr>
              <a:defRPr smtClean="0"/>
            </a:lvl1pPr>
          </a:lstStyle>
          <a:p>
            <a:fld id="{3EFE9B7E-8892-B944-A04C-B05BF31B762F}" type="slidenum">
              <a:rPr lang="en-US"/>
              <a:pPr/>
              <a:t>‹#›</a:t>
            </a:fld>
            <a:endParaRPr lang="en-US"/>
          </a:p>
        </p:txBody>
      </p:sp>
    </p:spTree>
    <p:extLst>
      <p:ext uri="{BB962C8B-B14F-4D97-AF65-F5344CB8AC3E}">
        <p14:creationId xmlns:p14="http://schemas.microsoft.com/office/powerpoint/2010/main" val="1137889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733800" y="6381750"/>
            <a:ext cx="2133600" cy="476250"/>
          </a:xfrm>
          <a:prstGeom prst="rect">
            <a:avLst/>
          </a:prstGeom>
        </p:spPr>
        <p:txBody>
          <a:bodyPr/>
          <a:lstStyle>
            <a:lvl1pPr>
              <a:defRPr/>
            </a:lvl1pPr>
          </a:lstStyle>
          <a:p>
            <a:endParaRPr lang="en-US"/>
          </a:p>
        </p:txBody>
      </p:sp>
      <p:sp>
        <p:nvSpPr>
          <p:cNvPr id="6" name="Footer Placeholder 5"/>
          <p:cNvSpPr>
            <a:spLocks noGrp="1"/>
          </p:cNvSpPr>
          <p:nvPr>
            <p:ph type="ftr" sz="quarter" idx="11"/>
          </p:nvPr>
        </p:nvSpPr>
        <p:spPr>
          <a:xfrm>
            <a:off x="0" y="6381750"/>
            <a:ext cx="3429000" cy="476250"/>
          </a:xfrm>
        </p:spPr>
        <p:txBody>
          <a:bodyPr/>
          <a:lstStyle>
            <a:lvl1pPr>
              <a:defRPr/>
            </a:lvl1pPr>
          </a:lstStyle>
          <a:p>
            <a:r>
              <a:rPr lang="en-US" altLang="zh-CN"/>
              <a:t>NIPS Workshop 2010</a:t>
            </a:r>
          </a:p>
        </p:txBody>
      </p:sp>
      <p:sp>
        <p:nvSpPr>
          <p:cNvPr id="7" name="Slide Number Placeholder 6"/>
          <p:cNvSpPr>
            <a:spLocks noGrp="1"/>
          </p:cNvSpPr>
          <p:nvPr>
            <p:ph type="sldNum" sz="quarter" idx="12"/>
          </p:nvPr>
        </p:nvSpPr>
        <p:spPr>
          <a:xfrm>
            <a:off x="7010400" y="6381750"/>
            <a:ext cx="2133600" cy="476250"/>
          </a:xfrm>
        </p:spPr>
        <p:txBody>
          <a:bodyPr/>
          <a:lstStyle>
            <a:lvl1pPr>
              <a:defRPr smtClean="0"/>
            </a:lvl1pPr>
          </a:lstStyle>
          <a:p>
            <a:fld id="{E6615083-EECA-084F-83DE-04A1B40916CC}" type="slidenum">
              <a:rPr lang="en-US"/>
              <a:pPr/>
              <a:t>‹#›</a:t>
            </a:fld>
            <a:endParaRPr lang="en-US"/>
          </a:p>
        </p:txBody>
      </p:sp>
    </p:spTree>
    <p:extLst>
      <p:ext uri="{BB962C8B-B14F-4D97-AF65-F5344CB8AC3E}">
        <p14:creationId xmlns:p14="http://schemas.microsoft.com/office/powerpoint/2010/main" val="1248826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nchor="ctr"/>
          <a:lstStyle>
            <a:lvl1pPr algn="l">
              <a:defRPr sz="4219"/>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895222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NIPS Workshop 2010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NIPS Workshop 2010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NIPS Workshop 2010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NIPS Workshop 2010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NIPS Workshop 2010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NIPS Workshop 2010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NIPS Workshop 2010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NIPS Workshop 2010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NIPS Workshop 2010</a:t>
            </a:r>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4" r:id="rId14"/>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w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4.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png"/><Relationship Id="rId9"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7.png"/><Relationship Id="rId1" Type="http://schemas.openxmlformats.org/officeDocument/2006/relationships/slideLayout" Target="../slideLayouts/slideLayout14.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72.png"/><Relationship Id="rId1" Type="http://schemas.openxmlformats.org/officeDocument/2006/relationships/slideLayout" Target="../slideLayouts/slideLayout14.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3.png"/><Relationship Id="rId7" Type="http://schemas.openxmlformats.org/officeDocument/2006/relationships/image" Target="../media/image72.png"/><Relationship Id="rId2" Type="http://schemas.openxmlformats.org/officeDocument/2006/relationships/image" Target="../media/image68.png"/><Relationship Id="rId1" Type="http://schemas.openxmlformats.org/officeDocument/2006/relationships/slideLayout" Target="../slideLayouts/slideLayout14.xml"/><Relationship Id="rId6" Type="http://schemas.openxmlformats.org/officeDocument/2006/relationships/image" Target="../media/image69.png"/><Relationship Id="rId5" Type="http://schemas.openxmlformats.org/officeDocument/2006/relationships/image" Target="../media/image70.png"/><Relationship Id="rId10" Type="http://schemas.openxmlformats.org/officeDocument/2006/relationships/image" Target="../media/image77.png"/><Relationship Id="rId4" Type="http://schemas.openxmlformats.org/officeDocument/2006/relationships/image" Target="../media/image74.png"/><Relationship Id="rId9"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18" Type="http://schemas.openxmlformats.org/officeDocument/2006/relationships/image" Target="../media/image96.png"/><Relationship Id="rId3" Type="http://schemas.openxmlformats.org/officeDocument/2006/relationships/image" Target="../media/image81.png"/><Relationship Id="rId7" Type="http://schemas.openxmlformats.org/officeDocument/2006/relationships/image" Target="../media/image85.tiff"/><Relationship Id="rId12" Type="http://schemas.openxmlformats.org/officeDocument/2006/relationships/image" Target="../media/image90.png"/><Relationship Id="rId17" Type="http://schemas.openxmlformats.org/officeDocument/2006/relationships/image" Target="../media/image95.png"/><Relationship Id="rId2" Type="http://schemas.openxmlformats.org/officeDocument/2006/relationships/image" Target="../media/image80.png"/><Relationship Id="rId16" Type="http://schemas.openxmlformats.org/officeDocument/2006/relationships/image" Target="../media/image94.png"/><Relationship Id="rId20"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84.tiff"/><Relationship Id="rId11" Type="http://schemas.openxmlformats.org/officeDocument/2006/relationships/image" Target="../media/image89.png"/><Relationship Id="rId5" Type="http://schemas.openxmlformats.org/officeDocument/2006/relationships/image" Target="../media/image83.tiff"/><Relationship Id="rId15" Type="http://schemas.openxmlformats.org/officeDocument/2006/relationships/image" Target="../media/image93.png"/><Relationship Id="rId10" Type="http://schemas.openxmlformats.org/officeDocument/2006/relationships/image" Target="../media/image88.png"/><Relationship Id="rId19" Type="http://schemas.openxmlformats.org/officeDocument/2006/relationships/image" Target="../media/image97.png"/><Relationship Id="rId4" Type="http://schemas.openxmlformats.org/officeDocument/2006/relationships/image" Target="../media/image82.tiff"/><Relationship Id="rId9" Type="http://schemas.openxmlformats.org/officeDocument/2006/relationships/image" Target="../media/image87.tiff"/><Relationship Id="rId14" Type="http://schemas.openxmlformats.org/officeDocument/2006/relationships/image" Target="../media/image92.png"/></Relationships>
</file>

<file path=ppt/slides/_rels/slide4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35.png"/><Relationship Id="rId7" Type="http://schemas.openxmlformats.org/officeDocument/2006/relationships/image" Target="../media/image102.png"/><Relationship Id="rId2"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104.png"/></Relationships>
</file>

<file path=ppt/slides/_rels/slide4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14.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35.png"/><Relationship Id="rId7" Type="http://schemas.openxmlformats.org/officeDocument/2006/relationships/image" Target="../media/image11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61.png"/><Relationship Id="rId7" Type="http://schemas.openxmlformats.org/officeDocument/2006/relationships/image" Target="../media/image121.png"/><Relationship Id="rId2" Type="http://schemas.openxmlformats.org/officeDocument/2006/relationships/image" Target="../media/image60.png"/><Relationship Id="rId1" Type="http://schemas.openxmlformats.org/officeDocument/2006/relationships/slideLayout" Target="../slideLayouts/slideLayout14.xml"/><Relationship Id="rId6" Type="http://schemas.openxmlformats.org/officeDocument/2006/relationships/image" Target="../media/image120.png"/><Relationship Id="rId5" Type="http://schemas.openxmlformats.org/officeDocument/2006/relationships/image" Target="../media/image64.png"/><Relationship Id="rId4" Type="http://schemas.openxmlformats.org/officeDocument/2006/relationships/image" Target="../media/image62.png"/><Relationship Id="rId9" Type="http://schemas.openxmlformats.org/officeDocument/2006/relationships/image" Target="../media/image123.pn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Applied Mechanism Design For Social Good</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641234"/>
          </a:xfrm>
        </p:spPr>
        <p:txBody>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#29 – 05/11/2021</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52718"/>
            <a:ext cx="6344653" cy="1371600"/>
          </a:xfrm>
        </p:spPr>
        <p:txBody>
          <a:bodyPr/>
          <a:lstStyle/>
          <a:p>
            <a:r>
              <a:rPr lang="en-US"/>
              <a:t>Alternative: Regret</a:t>
            </a:r>
            <a:endParaRPr lang="en-US" dirty="0"/>
          </a:p>
        </p:txBody>
      </p:sp>
      <p:sp>
        <p:nvSpPr>
          <p:cNvPr id="6" name="Content Placeholder 5"/>
          <p:cNvSpPr>
            <a:spLocks noGrp="1"/>
          </p:cNvSpPr>
          <p:nvPr>
            <p:ph idx="1"/>
          </p:nvPr>
        </p:nvSpPr>
        <p:spPr/>
        <p:txBody>
          <a:bodyPr/>
          <a:lstStyle/>
          <a:p>
            <a:r>
              <a:rPr lang="en-US" dirty="0"/>
              <a:t>Sum of rewards compared to the best choice in </a:t>
            </a:r>
            <a:r>
              <a:rPr lang="en-US" dirty="0">
                <a:solidFill>
                  <a:schemeClr val="tx2"/>
                </a:solidFill>
              </a:rPr>
              <a:t>hindsight</a:t>
            </a:r>
            <a:r>
              <a:rPr lang="en-US" dirty="0"/>
              <a:t>!</a:t>
            </a:r>
          </a:p>
          <a:p>
            <a:endParaRPr lang="en-US" dirty="0"/>
          </a:p>
          <a:p>
            <a:endParaRPr lang="en-US" dirty="0"/>
          </a:p>
          <a:p>
            <a:r>
              <a:rPr lang="en-US" dirty="0"/>
              <a:t>If training a linear model, optimal weights with overfitting</a:t>
            </a:r>
          </a:p>
          <a:p>
            <a:pPr lvl="1"/>
            <a:endParaRPr lang="en-US" dirty="0"/>
          </a:p>
          <a:p>
            <a:r>
              <a:rPr lang="en-US" dirty="0"/>
              <a:t>Can get good regret even if perform very poorly in absolute terms</a:t>
            </a:r>
          </a:p>
          <a:p>
            <a:endParaRPr lang="en-US" dirty="0"/>
          </a:p>
          <a:p>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3198387" y="2223041"/>
                <a:ext cx="2821413" cy="8166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sz="2400" i="1" smtClean="0">
                              <a:latin typeface="Cambria Math" panose="02040503050406030204" pitchFamily="18" charset="0"/>
                            </a:rPr>
                          </m:ctrlPr>
                        </m:naryPr>
                        <m:sub>
                          <m:r>
                            <m:rPr>
                              <m:brk m:alnAt="25"/>
                            </m:rPr>
                            <a:rPr lang="en-US" sz="2400" b="0" i="1" smtClean="0">
                              <a:latin typeface="Cambria Math"/>
                            </a:rPr>
                            <m:t>𝑡</m:t>
                          </m:r>
                          <m:r>
                            <a:rPr lang="en-US" sz="2400" b="0" i="1" smtClean="0">
                              <a:latin typeface="Cambria Math"/>
                            </a:rPr>
                            <m:t>=1</m:t>
                          </m:r>
                        </m:sub>
                        <m:sup>
                          <m:r>
                            <a:rPr lang="en-US" sz="2400" i="1" smtClean="0">
                              <a:latin typeface="Cambria Math"/>
                              <a:ea typeface="Cambria Math"/>
                            </a:rPr>
                            <m:t>∞</m:t>
                          </m:r>
                        </m:sup>
                        <m:e>
                          <m:sSubSup>
                            <m:sSubSupPr>
                              <m:ctrlPr>
                                <a:rPr lang="en-US" sz="2400" i="1" smtClean="0">
                                  <a:latin typeface="Cambria Math" panose="02040503050406030204" pitchFamily="18" charset="0"/>
                                </a:rPr>
                              </m:ctrlPr>
                            </m:sSubSupPr>
                            <m:e>
                              <m:r>
                                <a:rPr lang="en-US" sz="2400" b="0" i="1" smtClean="0">
                                  <a:latin typeface="Cambria Math"/>
                                </a:rPr>
                                <m:t>𝑟</m:t>
                              </m:r>
                            </m:e>
                            <m:sub>
                              <m:r>
                                <a:rPr lang="en-US" sz="2400" b="0" i="1" smtClean="0">
                                  <a:latin typeface="Cambria Math"/>
                                </a:rPr>
                                <m:t>𝑡</m:t>
                              </m:r>
                            </m:sub>
                            <m:sup>
                              <m:r>
                                <a:rPr lang="en-US" sz="2400" b="0" i="1" smtClean="0">
                                  <a:latin typeface="Cambria Math"/>
                                </a:rPr>
                                <m:t>∗</m:t>
                              </m:r>
                            </m:sup>
                          </m:sSubSup>
                        </m:e>
                      </m:nary>
                      <m:r>
                        <a:rPr lang="en-US" sz="2400" b="0" i="1" smtClean="0">
                          <a:latin typeface="Cambria Math"/>
                        </a:rPr>
                        <m:t>− </m:t>
                      </m:r>
                      <m:nary>
                        <m:naryPr>
                          <m:chr m:val="∑"/>
                          <m:limLoc m:val="subSup"/>
                          <m:ctrlPr>
                            <a:rPr lang="en-US" sz="2400" i="1" smtClean="0">
                              <a:latin typeface="Cambria Math" panose="02040503050406030204" pitchFamily="18" charset="0"/>
                            </a:rPr>
                          </m:ctrlPr>
                        </m:naryPr>
                        <m:sub>
                          <m:r>
                            <m:rPr>
                              <m:brk m:alnAt="25"/>
                            </m:rPr>
                            <a:rPr lang="en-US" sz="2400" b="0" i="1" smtClean="0">
                              <a:latin typeface="Cambria Math"/>
                            </a:rPr>
                            <m:t>𝑡</m:t>
                          </m:r>
                          <m:r>
                            <a:rPr lang="en-US" sz="2400" b="0" i="1" smtClean="0">
                              <a:latin typeface="Cambria Math"/>
                            </a:rPr>
                            <m:t>=1</m:t>
                          </m:r>
                        </m:sub>
                        <m:sup>
                          <m:r>
                            <a:rPr lang="en-US" sz="2400" i="1" smtClean="0">
                              <a:latin typeface="Cambria Math"/>
                              <a:ea typeface="Cambria Math"/>
                            </a:rPr>
                            <m:t>∞</m:t>
                          </m:r>
                        </m:sup>
                        <m:e>
                          <m:sSub>
                            <m:sSubPr>
                              <m:ctrlPr>
                                <a:rPr lang="en-US" sz="2400" i="1" smtClean="0">
                                  <a:latin typeface="Cambria Math" panose="02040503050406030204" pitchFamily="18" charset="0"/>
                                  <a:ea typeface="Cambria Math"/>
                                </a:rPr>
                              </m:ctrlPr>
                            </m:sSubPr>
                            <m:e>
                              <m:r>
                                <a:rPr lang="en-US" sz="2400" b="0" i="1" smtClean="0">
                                  <a:latin typeface="Cambria Math"/>
                                  <a:ea typeface="Cambria Math"/>
                                </a:rPr>
                                <m:t>𝑟</m:t>
                              </m:r>
                            </m:e>
                            <m:sub>
                              <m:r>
                                <a:rPr lang="en-US" sz="2400" b="0" i="1" smtClean="0">
                                  <a:latin typeface="Cambria Math"/>
                                  <a:ea typeface="Cambria Math"/>
                                </a:rPr>
                                <m:t>𝑡</m:t>
                              </m:r>
                            </m:sub>
                          </m:sSub>
                        </m:e>
                      </m:nary>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198387" y="2223041"/>
                <a:ext cx="2821413" cy="816698"/>
              </a:xfrm>
              <a:prstGeom prst="rect">
                <a:avLst/>
              </a:prstGeom>
              <a:blipFill rotWithShape="0">
                <a:blip r:embed="rId2"/>
                <a:stretch>
                  <a:fillRect/>
                </a:stretch>
              </a:blipFill>
            </p:spPr>
            <p:txBody>
              <a:bodyPr/>
              <a:lstStyle/>
              <a:p>
                <a:r>
                  <a:rPr lang="en-US">
                    <a:noFill/>
                  </a:rPr>
                  <a:t> </a:t>
                </a:r>
              </a:p>
            </p:txBody>
          </p:sp>
        </mc:Fallback>
      </mc:AlternateContent>
      <p:sp>
        <p:nvSpPr>
          <p:cNvPr id="11" name="Slide Number Placeholder 10"/>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1562288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normAutofit fontScale="90000"/>
          </a:bodyPr>
          <a:lstStyle/>
          <a:p>
            <a:r>
              <a:rPr lang="en-US"/>
              <a:t>Single State Monte-Carlo Planning</a:t>
            </a:r>
          </a:p>
        </p:txBody>
      </p:sp>
      <p:sp>
        <p:nvSpPr>
          <p:cNvPr id="12292" name="Rectangle 3"/>
          <p:cNvSpPr>
            <a:spLocks noGrp="1" noChangeArrowheads="1"/>
          </p:cNvSpPr>
          <p:nvPr>
            <p:ph type="body" idx="1"/>
          </p:nvPr>
        </p:nvSpPr>
        <p:spPr/>
        <p:txBody>
          <a:bodyPr/>
          <a:lstStyle/>
          <a:p>
            <a:r>
              <a:rPr lang="en-US" dirty="0"/>
              <a:t>Suppose MDP has a single state and k actions</a:t>
            </a:r>
          </a:p>
          <a:p>
            <a:pPr lvl="1"/>
            <a:r>
              <a:rPr lang="en-US" dirty="0"/>
              <a:t>Can sample rewards of actions using calls to simulator</a:t>
            </a:r>
          </a:p>
          <a:p>
            <a:pPr lvl="1"/>
            <a:r>
              <a:rPr lang="en-US" dirty="0"/>
              <a:t>Sampling action a is like pulling a slot machine arm with random payoff function R(</a:t>
            </a:r>
            <a:r>
              <a:rPr lang="en-US" dirty="0" err="1"/>
              <a:t>s,a</a:t>
            </a:r>
            <a:r>
              <a:rPr lang="en-US" dirty="0"/>
              <a:t>)</a:t>
            </a:r>
          </a:p>
          <a:p>
            <a:pPr lvl="1"/>
            <a:endParaRPr lang="en-US" dirty="0"/>
          </a:p>
        </p:txBody>
      </p:sp>
      <p:sp>
        <p:nvSpPr>
          <p:cNvPr id="12293" name="Oval 30"/>
          <p:cNvSpPr>
            <a:spLocks noChangeArrowheads="1"/>
          </p:cNvSpPr>
          <p:nvPr/>
        </p:nvSpPr>
        <p:spPr bwMode="auto">
          <a:xfrm>
            <a:off x="3586163" y="3583821"/>
            <a:ext cx="125412" cy="123825"/>
          </a:xfrm>
          <a:prstGeom prst="ellipse">
            <a:avLst/>
          </a:prstGeom>
          <a:solidFill>
            <a:schemeClr val="tx1"/>
          </a:solidFill>
          <a:ln>
            <a:noFill/>
          </a:ln>
          <a:extLst>
            <a:ext uri="{91240B29-F687-4F45-9708-019B960494DF}">
              <a14:hiddenLine xmlns:a14="http://schemas.microsoft.com/office/drawing/2010/main" w="19050">
                <a:solidFill>
                  <a:srgbClr val="000000"/>
                </a:solidFill>
                <a:round/>
                <a:headEnd/>
                <a:tailEnd/>
              </a14:hiddenLine>
            </a:ext>
          </a:extLst>
        </p:spPr>
        <p:txBody>
          <a:bodyPr wrap="none" anchor="ctr"/>
          <a:lstStyle/>
          <a:p>
            <a:endParaRPr lang="en-US"/>
          </a:p>
        </p:txBody>
      </p:sp>
      <p:cxnSp>
        <p:nvCxnSpPr>
          <p:cNvPr id="12294" name="AutoShape 31"/>
          <p:cNvCxnSpPr>
            <a:cxnSpLocks noChangeShapeType="1"/>
          </p:cNvCxnSpPr>
          <p:nvPr/>
        </p:nvCxnSpPr>
        <p:spPr bwMode="auto">
          <a:xfrm rot="10800000" flipV="1">
            <a:off x="2838450" y="3687008"/>
            <a:ext cx="765175" cy="711200"/>
          </a:xfrm>
          <a:prstGeom prst="straightConnector1">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cxnSp>
      <p:cxnSp>
        <p:nvCxnSpPr>
          <p:cNvPr id="12295" name="AutoShape 32"/>
          <p:cNvCxnSpPr>
            <a:cxnSpLocks noChangeShapeType="1"/>
            <a:stCxn id="12293" idx="6"/>
          </p:cNvCxnSpPr>
          <p:nvPr/>
        </p:nvCxnSpPr>
        <p:spPr bwMode="auto">
          <a:xfrm>
            <a:off x="3711575" y="3645733"/>
            <a:ext cx="2143125" cy="833438"/>
          </a:xfrm>
          <a:prstGeom prst="straightConnector1">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12296" name="Text Box 33"/>
          <p:cNvSpPr txBox="1">
            <a:spLocks noChangeArrowheads="1"/>
          </p:cNvSpPr>
          <p:nvPr/>
        </p:nvSpPr>
        <p:spPr bwMode="auto">
          <a:xfrm>
            <a:off x="3495675" y="3137733"/>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pPr algn="ctr"/>
            <a:r>
              <a:rPr lang="en-US"/>
              <a:t>s</a:t>
            </a:r>
          </a:p>
        </p:txBody>
      </p:sp>
      <p:cxnSp>
        <p:nvCxnSpPr>
          <p:cNvPr id="12297" name="AutoShape 72"/>
          <p:cNvCxnSpPr>
            <a:cxnSpLocks noChangeShapeType="1"/>
            <a:stCxn id="12293" idx="5"/>
          </p:cNvCxnSpPr>
          <p:nvPr/>
        </p:nvCxnSpPr>
        <p:spPr bwMode="auto">
          <a:xfrm rot="16200000" flipH="1">
            <a:off x="3533775" y="3850521"/>
            <a:ext cx="735013" cy="414337"/>
          </a:xfrm>
          <a:prstGeom prst="straightConnector1">
            <a:avLst/>
          </a:prstGeom>
          <a:noFill/>
          <a:ln w="9525">
            <a:solidFill>
              <a:srgbClr val="FF6600"/>
            </a:solidFill>
            <a:round/>
            <a:headEnd/>
            <a:tailEnd type="triangle" w="med" len="med"/>
          </a:ln>
          <a:extLst>
            <a:ext uri="{909E8E84-426E-40DD-AFC4-6F175D3DCCD1}">
              <a14:hiddenFill xmlns:a14="http://schemas.microsoft.com/office/drawing/2010/main">
                <a:noFill/>
              </a14:hiddenFill>
            </a:ext>
          </a:extLst>
        </p:spPr>
      </p:cxnSp>
      <p:sp>
        <p:nvSpPr>
          <p:cNvPr id="12298" name="Text Box 75"/>
          <p:cNvSpPr txBox="1">
            <a:spLocks noChangeArrowheads="1"/>
          </p:cNvSpPr>
          <p:nvPr/>
        </p:nvSpPr>
        <p:spPr bwMode="auto">
          <a:xfrm>
            <a:off x="2638425" y="3782258"/>
            <a:ext cx="469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pPr algn="ctr"/>
            <a:r>
              <a:rPr lang="en-US"/>
              <a:t>a</a:t>
            </a:r>
            <a:r>
              <a:rPr lang="en-US" baseline="-25000"/>
              <a:t>1</a:t>
            </a:r>
          </a:p>
        </p:txBody>
      </p:sp>
      <p:sp>
        <p:nvSpPr>
          <p:cNvPr id="12299" name="Text Box 75"/>
          <p:cNvSpPr txBox="1">
            <a:spLocks noChangeArrowheads="1"/>
          </p:cNvSpPr>
          <p:nvPr/>
        </p:nvSpPr>
        <p:spPr bwMode="auto">
          <a:xfrm>
            <a:off x="3514725" y="3783846"/>
            <a:ext cx="4699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pPr algn="ctr"/>
            <a:r>
              <a:rPr lang="en-US"/>
              <a:t>a</a:t>
            </a:r>
            <a:r>
              <a:rPr lang="en-US" baseline="-25000"/>
              <a:t>2</a:t>
            </a:r>
          </a:p>
        </p:txBody>
      </p:sp>
      <p:sp>
        <p:nvSpPr>
          <p:cNvPr id="12300" name="Text Box 75"/>
          <p:cNvSpPr txBox="1">
            <a:spLocks noChangeArrowheads="1"/>
          </p:cNvSpPr>
          <p:nvPr/>
        </p:nvSpPr>
        <p:spPr bwMode="auto">
          <a:xfrm>
            <a:off x="5059363" y="3772733"/>
            <a:ext cx="469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pPr algn="ctr"/>
            <a:r>
              <a:rPr lang="en-US"/>
              <a:t>a</a:t>
            </a:r>
            <a:r>
              <a:rPr lang="en-US" baseline="-25000"/>
              <a:t>k</a:t>
            </a:r>
          </a:p>
        </p:txBody>
      </p:sp>
      <p:sp>
        <p:nvSpPr>
          <p:cNvPr id="12301" name="Rectangle 26"/>
          <p:cNvSpPr>
            <a:spLocks noChangeArrowheads="1"/>
          </p:cNvSpPr>
          <p:nvPr/>
        </p:nvSpPr>
        <p:spPr bwMode="auto">
          <a:xfrm>
            <a:off x="2160588" y="5888871"/>
            <a:ext cx="1136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t>R(s,a</a:t>
            </a:r>
            <a:r>
              <a:rPr lang="en-US" baseline="-25000"/>
              <a:t>1</a:t>
            </a:r>
            <a:r>
              <a:rPr lang="en-US"/>
              <a:t>)</a:t>
            </a:r>
            <a:endParaRPr lang="en-US" baseline="-25000"/>
          </a:p>
        </p:txBody>
      </p:sp>
      <p:sp>
        <p:nvSpPr>
          <p:cNvPr id="12302" name="Rectangle 27"/>
          <p:cNvSpPr>
            <a:spLocks noChangeArrowheads="1"/>
          </p:cNvSpPr>
          <p:nvPr/>
        </p:nvSpPr>
        <p:spPr bwMode="auto">
          <a:xfrm>
            <a:off x="3582988" y="5877758"/>
            <a:ext cx="11366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t>R(s,a</a:t>
            </a:r>
            <a:r>
              <a:rPr lang="en-US" baseline="-25000"/>
              <a:t>2</a:t>
            </a:r>
            <a:r>
              <a:rPr lang="en-US"/>
              <a:t>)</a:t>
            </a:r>
            <a:endParaRPr lang="en-US" baseline="-25000"/>
          </a:p>
        </p:txBody>
      </p:sp>
      <p:sp>
        <p:nvSpPr>
          <p:cNvPr id="12303" name="Rectangle 28"/>
          <p:cNvSpPr>
            <a:spLocks noChangeArrowheads="1"/>
          </p:cNvSpPr>
          <p:nvPr/>
        </p:nvSpPr>
        <p:spPr bwMode="auto">
          <a:xfrm>
            <a:off x="5364163" y="5866646"/>
            <a:ext cx="11271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t>R(s,a</a:t>
            </a:r>
            <a:r>
              <a:rPr lang="en-US" baseline="-25000"/>
              <a:t>k</a:t>
            </a:r>
            <a:r>
              <a:rPr lang="en-US"/>
              <a:t>)</a:t>
            </a:r>
            <a:endParaRPr lang="en-US" baseline="-25000"/>
          </a:p>
        </p:txBody>
      </p:sp>
      <p:pic>
        <p:nvPicPr>
          <p:cNvPr id="12304"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90750" y="4475996"/>
            <a:ext cx="1285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2305"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3613" y="4491871"/>
            <a:ext cx="1285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pic>
        <p:nvPicPr>
          <p:cNvPr id="12306"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65738" y="4480758"/>
            <a:ext cx="12858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2307" name="TextBox 33"/>
          <p:cNvSpPr txBox="1">
            <a:spLocks noChangeArrowheads="1"/>
          </p:cNvSpPr>
          <p:nvPr/>
        </p:nvSpPr>
        <p:spPr bwMode="auto">
          <a:xfrm>
            <a:off x="2509791" y="6350833"/>
            <a:ext cx="338906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pPr algn="ctr"/>
            <a:r>
              <a:rPr lang="en-US" sz="1600">
                <a:solidFill>
                  <a:schemeClr val="accent1"/>
                </a:solidFill>
              </a:rPr>
              <a:t>Multi-Armed Bandit Problem (MAB)</a:t>
            </a:r>
          </a:p>
        </p:txBody>
      </p:sp>
      <p:sp>
        <p:nvSpPr>
          <p:cNvPr id="12308" name="TextBox 34"/>
          <p:cNvSpPr txBox="1">
            <a:spLocks noChangeArrowheads="1"/>
          </p:cNvSpPr>
          <p:nvPr/>
        </p:nvSpPr>
        <p:spPr bwMode="auto">
          <a:xfrm>
            <a:off x="4810125" y="4915733"/>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r>
              <a:rPr lang="en-US"/>
              <a:t>…</a:t>
            </a:r>
          </a:p>
        </p:txBody>
      </p:sp>
      <p:sp>
        <p:nvSpPr>
          <p:cNvPr id="12309" name="TextBox 35"/>
          <p:cNvSpPr txBox="1">
            <a:spLocks noChangeArrowheads="1"/>
          </p:cNvSpPr>
          <p:nvPr/>
        </p:nvSpPr>
        <p:spPr bwMode="auto">
          <a:xfrm>
            <a:off x="4811713" y="5777746"/>
            <a:ext cx="4937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r" eaLnBrk="0" fontAlgn="base" hangingPunct="0">
              <a:spcBef>
                <a:spcPct val="50000"/>
              </a:spcBef>
              <a:spcAft>
                <a:spcPct val="0"/>
              </a:spcAft>
              <a:defRPr sz="2400">
                <a:solidFill>
                  <a:schemeClr val="tx1"/>
                </a:solidFill>
                <a:latin typeface="Arial" charset="0"/>
              </a:defRPr>
            </a:lvl6pPr>
            <a:lvl7pPr marL="2971800" indent="-228600" algn="r" eaLnBrk="0" fontAlgn="base" hangingPunct="0">
              <a:spcBef>
                <a:spcPct val="50000"/>
              </a:spcBef>
              <a:spcAft>
                <a:spcPct val="0"/>
              </a:spcAft>
              <a:defRPr sz="2400">
                <a:solidFill>
                  <a:schemeClr val="tx1"/>
                </a:solidFill>
                <a:latin typeface="Arial" charset="0"/>
              </a:defRPr>
            </a:lvl7pPr>
            <a:lvl8pPr marL="3429000" indent="-228600" algn="r" eaLnBrk="0" fontAlgn="base" hangingPunct="0">
              <a:spcBef>
                <a:spcPct val="50000"/>
              </a:spcBef>
              <a:spcAft>
                <a:spcPct val="0"/>
              </a:spcAft>
              <a:defRPr sz="2400">
                <a:solidFill>
                  <a:schemeClr val="tx1"/>
                </a:solidFill>
                <a:latin typeface="Arial" charset="0"/>
              </a:defRPr>
            </a:lvl8pPr>
            <a:lvl9pPr marL="3886200" indent="-228600" algn="r" eaLnBrk="0" fontAlgn="base" hangingPunct="0">
              <a:spcBef>
                <a:spcPct val="50000"/>
              </a:spcBef>
              <a:spcAft>
                <a:spcPct val="0"/>
              </a:spcAft>
              <a:defRPr sz="2400">
                <a:solidFill>
                  <a:schemeClr val="tx1"/>
                </a:solidFill>
                <a:latin typeface="Arial" charset="0"/>
              </a:defRPr>
            </a:lvl9pPr>
          </a:lstStyle>
          <a:p>
            <a:r>
              <a:rPr lang="en-US"/>
              <a:t>…</a:t>
            </a:r>
          </a:p>
        </p:txBody>
      </p:sp>
      <p:sp>
        <p:nvSpPr>
          <p:cNvPr id="4" name="Slide Number Placeholder 3"/>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16937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29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29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2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0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3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30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30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3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30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3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3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30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2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uiExpand="1" build="p" bldLvl="2"/>
      <p:bldP spid="12293" grpId="0" animBg="1"/>
      <p:bldP spid="12296" grpId="0"/>
      <p:bldP spid="12298" grpId="0"/>
      <p:bldP spid="12299" grpId="0"/>
      <p:bldP spid="12300" grpId="0"/>
      <p:bldP spid="12301" grpId="0"/>
      <p:bldP spid="12302" grpId="0"/>
      <p:bldP spid="12303" grpId="0"/>
      <p:bldP spid="12307" grpId="0"/>
      <p:bldP spid="12308" grpId="0"/>
      <p:bldP spid="123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457200" y="152718"/>
            <a:ext cx="7788442" cy="1371600"/>
          </a:xfrm>
        </p:spPr>
        <p:txBody>
          <a:bodyPr/>
          <a:lstStyle/>
          <a:p>
            <a:r>
              <a:rPr lang="en-US" dirty="0"/>
              <a:t>Multi-Armed Bandits (MAB)</a:t>
            </a:r>
          </a:p>
        </p:txBody>
      </p:sp>
      <p:sp>
        <p:nvSpPr>
          <p:cNvPr id="12292" name="Rectangle 3"/>
          <p:cNvSpPr>
            <a:spLocks noGrp="1" noChangeArrowheads="1"/>
          </p:cNvSpPr>
          <p:nvPr>
            <p:ph type="body" idx="1"/>
          </p:nvPr>
        </p:nvSpPr>
        <p:spPr/>
        <p:txBody>
          <a:bodyPr>
            <a:normAutofit/>
          </a:bodyPr>
          <a:lstStyle/>
          <a:p>
            <a:r>
              <a:rPr lang="en-US" dirty="0"/>
              <a:t>Bandit algorithms are not just useful as components for multi-state Monte-Carlo planning</a:t>
            </a:r>
          </a:p>
          <a:p>
            <a:endParaRPr lang="en-US" dirty="0"/>
          </a:p>
          <a:p>
            <a:r>
              <a:rPr lang="en-US" dirty="0"/>
              <a:t>Pure bandit problems arise in many applications</a:t>
            </a:r>
          </a:p>
          <a:p>
            <a:endParaRPr lang="en-US" dirty="0"/>
          </a:p>
          <a:p>
            <a:r>
              <a:rPr lang="en-US" dirty="0"/>
              <a:t>Applicable whenever: </a:t>
            </a:r>
          </a:p>
          <a:p>
            <a:pPr marL="160020" indent="-342900">
              <a:buFont typeface="Arial" charset="0"/>
              <a:buChar char="•"/>
            </a:pPr>
            <a:r>
              <a:rPr lang="en-US" b="0" dirty="0"/>
              <a:t>We have a set of independent options with unknown utilities</a:t>
            </a:r>
          </a:p>
          <a:p>
            <a:pPr marL="160020" indent="-342900">
              <a:buFont typeface="Arial" charset="0"/>
              <a:buChar char="•"/>
            </a:pPr>
            <a:r>
              <a:rPr lang="en-US" b="0" dirty="0"/>
              <a:t>There is a cost for sampling options or a limit on total samples</a:t>
            </a:r>
          </a:p>
          <a:p>
            <a:pPr marL="160020" indent="-342900">
              <a:buFont typeface="Arial" charset="0"/>
              <a:buChar char="•"/>
            </a:pPr>
            <a:r>
              <a:rPr lang="en-US" b="0" dirty="0"/>
              <a:t>Want to find the best option or maximize utility of our samples</a:t>
            </a:r>
          </a:p>
          <a:p>
            <a:pPr lvl="1"/>
            <a:r>
              <a:rPr lang="en-US" dirty="0"/>
              <a:t> (Later: subject to some </a:t>
            </a:r>
            <a:r>
              <a:rPr lang="en-US" dirty="0">
                <a:solidFill>
                  <a:schemeClr val="tx2"/>
                </a:solidFill>
              </a:rPr>
              <a:t>fairness constraints</a:t>
            </a:r>
            <a:r>
              <a:rPr lang="en-US" dirty="0"/>
              <a: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08878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dirty="0"/>
              <a:t>MAB Examples</a:t>
            </a:r>
          </a:p>
        </p:txBody>
      </p:sp>
      <p:sp>
        <p:nvSpPr>
          <p:cNvPr id="12292" name="Rectangle 3"/>
          <p:cNvSpPr>
            <a:spLocks noGrp="1" noChangeArrowheads="1"/>
          </p:cNvSpPr>
          <p:nvPr>
            <p:ph type="body" idx="1"/>
          </p:nvPr>
        </p:nvSpPr>
        <p:spPr/>
        <p:txBody>
          <a:bodyPr>
            <a:normAutofit fontScale="92500" lnSpcReduction="20000"/>
          </a:bodyPr>
          <a:lstStyle/>
          <a:p>
            <a:r>
              <a:rPr lang="en-US" dirty="0"/>
              <a:t>Clinical Trials</a:t>
            </a:r>
          </a:p>
          <a:p>
            <a:pPr marL="160020" indent="-342900">
              <a:buFont typeface="Arial" charset="0"/>
              <a:buChar char="•"/>
            </a:pPr>
            <a:r>
              <a:rPr lang="en-US" b="0" dirty="0"/>
              <a:t>Arms = possible treatments</a:t>
            </a:r>
          </a:p>
          <a:p>
            <a:pPr marL="160020" indent="-342900">
              <a:buFont typeface="Arial" charset="0"/>
              <a:buChar char="•"/>
            </a:pPr>
            <a:r>
              <a:rPr lang="en-US" b="0" dirty="0"/>
              <a:t>Arm Pulls = application of treatment to individual</a:t>
            </a:r>
          </a:p>
          <a:p>
            <a:pPr marL="160020" indent="-342900">
              <a:buFont typeface="Arial" charset="0"/>
              <a:buChar char="•"/>
            </a:pPr>
            <a:r>
              <a:rPr lang="en-US" b="0" dirty="0"/>
              <a:t>Rewards = outcome of treatment</a:t>
            </a:r>
          </a:p>
          <a:p>
            <a:pPr marL="160020" indent="-342900">
              <a:buFont typeface="Arial" charset="0"/>
              <a:buChar char="•"/>
            </a:pPr>
            <a:r>
              <a:rPr lang="en-US" b="0" dirty="0"/>
              <a:t>Objective = maximize cumulative reward = maximize benefit to trial population (or find best treatment quickly)</a:t>
            </a:r>
          </a:p>
          <a:p>
            <a:r>
              <a:rPr lang="en-US" dirty="0"/>
              <a:t>Online Advertising</a:t>
            </a:r>
          </a:p>
          <a:p>
            <a:pPr marL="160020" indent="-342900">
              <a:buFont typeface="Arial" charset="0"/>
              <a:buChar char="•"/>
            </a:pPr>
            <a:r>
              <a:rPr lang="en-US" b="0" dirty="0"/>
              <a:t>Arms = different ads/ad-types for a web page </a:t>
            </a:r>
          </a:p>
          <a:p>
            <a:pPr marL="160020" indent="-342900">
              <a:buFont typeface="Arial" charset="0"/>
              <a:buChar char="•"/>
            </a:pPr>
            <a:r>
              <a:rPr lang="en-US" b="0" dirty="0"/>
              <a:t>Arm Pulls = displaying an ad upon a page access</a:t>
            </a:r>
          </a:p>
          <a:p>
            <a:pPr marL="160020" indent="-342900">
              <a:buFont typeface="Arial" charset="0"/>
              <a:buChar char="•"/>
            </a:pPr>
            <a:r>
              <a:rPr lang="en-US" b="0" dirty="0"/>
              <a:t>Rewards = click through</a:t>
            </a:r>
          </a:p>
          <a:p>
            <a:pPr marL="160020" indent="-342900">
              <a:buFont typeface="Arial" charset="0"/>
              <a:buChar char="•"/>
            </a:pPr>
            <a:r>
              <a:rPr lang="en-US" b="0" dirty="0"/>
              <a:t>Objective = maximize cumulative reward = maximize clicks (or find best add quickly)</a:t>
            </a:r>
          </a:p>
          <a:p>
            <a:pPr lvl="1"/>
            <a:endParaRPr lang="en-US" dirty="0"/>
          </a:p>
          <a:p>
            <a:pPr lvl="1"/>
            <a:endParaRPr lang="en-US" dirty="0"/>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13</a:t>
            </a:fld>
            <a:endParaRPr lang="en-US"/>
          </a:p>
        </p:txBody>
      </p:sp>
    </p:spTree>
    <p:extLst>
      <p:ext uri="{BB962C8B-B14F-4D97-AF65-F5344CB8AC3E}">
        <p14:creationId xmlns:p14="http://schemas.microsoft.com/office/powerpoint/2010/main" val="134357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29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29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29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29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 surprisingly tough problem…</a:t>
            </a:r>
          </a:p>
        </p:txBody>
      </p:sp>
      <p:sp>
        <p:nvSpPr>
          <p:cNvPr id="5" name="Content Placeholder 4"/>
          <p:cNvSpPr>
            <a:spLocks noGrp="1"/>
          </p:cNvSpPr>
          <p:nvPr>
            <p:ph idx="1"/>
          </p:nvPr>
        </p:nvSpPr>
        <p:spPr/>
        <p:txBody>
          <a:bodyPr>
            <a:normAutofit/>
          </a:bodyPr>
          <a:lstStyle/>
          <a:p>
            <a:r>
              <a:rPr lang="en-US" sz="2400" dirty="0"/>
              <a:t>Which arms do I pull such that I </a:t>
            </a:r>
            <a:r>
              <a:rPr lang="en-US" sz="2400" dirty="0">
                <a:solidFill>
                  <a:schemeClr val="tx2"/>
                </a:solidFill>
              </a:rPr>
              <a:t>minimize regret</a:t>
            </a:r>
            <a:r>
              <a:rPr lang="en-US" sz="2400" dirty="0"/>
              <a:t>?</a:t>
            </a:r>
          </a:p>
          <a:p>
            <a:endParaRPr lang="en-US" sz="2400" dirty="0"/>
          </a:p>
          <a:p>
            <a:r>
              <a:rPr lang="en-US" sz="2400" dirty="0"/>
              <a:t>“The problem is a classic one; it was formulated during the war, and efforts to solve it so sapped the energies and minds of Allied analysts that the suggestion was made that the problem be dropped over Germany, as the ultimate instrument of intellectual sabotage. “</a:t>
            </a:r>
          </a:p>
          <a:p>
            <a:r>
              <a:rPr lang="en-US" sz="1600" b="0" dirty="0"/>
              <a:t>[Whittle J. Royal Statistical Society-1979]</a:t>
            </a:r>
            <a:endParaRPr lang="en-US" sz="2400" b="0" dirty="0"/>
          </a:p>
        </p:txBody>
      </p:sp>
      <p:sp>
        <p:nvSpPr>
          <p:cNvPr id="6" name="Slide Number Placeholder 5"/>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1347217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p:txBody>
          <a:bodyPr/>
          <a:lstStyle/>
          <a:p>
            <a:r>
              <a:rPr lang="en-US"/>
              <a:t>Bounded Reward Assumption</a:t>
            </a:r>
            <a:endParaRPr lang="en-US" dirty="0"/>
          </a:p>
        </p:txBody>
      </p:sp>
      <mc:AlternateContent xmlns:mc="http://schemas.openxmlformats.org/markup-compatibility/2006" xmlns:a14="http://schemas.microsoft.com/office/drawing/2010/main">
        <mc:Choice Requires="a14">
          <p:sp>
            <p:nvSpPr>
              <p:cNvPr id="12292" name="Rectangle 3"/>
              <p:cNvSpPr>
                <a:spLocks noGrp="1" noChangeArrowheads="1"/>
              </p:cNvSpPr>
              <p:nvPr>
                <p:ph type="body" idx="1"/>
              </p:nvPr>
            </p:nvSpPr>
            <p:spPr/>
            <p:txBody>
              <a:bodyPr/>
              <a:lstStyle/>
              <a:p>
                <a:r>
                  <a:rPr lang="en-US" dirty="0"/>
                  <a:t>A common assumption we will make is that rewards are in a bounded interval [-</a:t>
                </a:r>
                <a14:m>
                  <m:oMath xmlns:m="http://schemas.openxmlformats.org/officeDocument/2006/math">
                    <m:sSub>
                      <m:sSubPr>
                        <m:ctrlPr>
                          <a:rPr lang="en-US" i="1" smtClean="0">
                            <a:latin typeface="Cambria Math" panose="02040503050406030204" pitchFamily="18" charset="0"/>
                          </a:rPr>
                        </m:ctrlPr>
                      </m:sSubPr>
                      <m:e>
                        <m:r>
                          <a:rPr lang="en-US" smtClean="0">
                            <a:latin typeface="Cambria Math" panose="02040503050406030204" pitchFamily="18" charset="0"/>
                          </a:rPr>
                          <m:t>𝑅</m:t>
                        </m:r>
                      </m:e>
                      <m:sub>
                        <m:r>
                          <a:rPr lang="en-US" smtClean="0">
                            <a:latin typeface="Cambria Math" panose="02040503050406030204" pitchFamily="18" charset="0"/>
                          </a:rPr>
                          <m:t>𝑚𝑎𝑥</m:t>
                        </m:r>
                      </m:sub>
                    </m:sSub>
                  </m:oMath>
                </a14:m>
                <a:r>
                  <a:rPr lang="en-US" dirty="0"/>
                  <a:t>, </a:t>
                </a:r>
                <a14:m>
                  <m:oMath xmlns:m="http://schemas.openxmlformats.org/officeDocument/2006/math">
                    <m:sSub>
                      <m:sSubPr>
                        <m:ctrlPr>
                          <a:rPr lang="en-US" i="1">
                            <a:latin typeface="Cambria Math" panose="02040503050406030204" pitchFamily="18" charset="0"/>
                          </a:rPr>
                        </m:ctrlPr>
                      </m:sSubPr>
                      <m:e>
                        <m:r>
                          <a:rPr lang="en-US">
                            <a:latin typeface="Cambria Math" panose="02040503050406030204" pitchFamily="18" charset="0"/>
                          </a:rPr>
                          <m:t>𝑅</m:t>
                        </m:r>
                      </m:e>
                      <m:sub>
                        <m:r>
                          <a:rPr lang="en-US">
                            <a:latin typeface="Cambria Math" panose="02040503050406030204" pitchFamily="18" charset="0"/>
                          </a:rPr>
                          <m:t>𝑚𝑎𝑥</m:t>
                        </m:r>
                      </m:sub>
                    </m:sSub>
                  </m:oMath>
                </a14:m>
                <a:r>
                  <a:rPr lang="en-US" dirty="0"/>
                  <a:t>]. </a:t>
                </a:r>
              </a:p>
              <a:p>
                <a:pPr marL="342900" indent="-342900">
                  <a:buFont typeface="Arial" charset="0"/>
                  <a:buChar char="•"/>
                </a:pPr>
                <a:r>
                  <a:rPr lang="en-US" b="0" dirty="0"/>
                  <a:t>i.e., for each action </a:t>
                </a:r>
                <a14:m>
                  <m:oMath xmlns:m="http://schemas.openxmlformats.org/officeDocument/2006/math">
                    <m:r>
                      <a:rPr lang="en-US" b="0" i="1" smtClean="0">
                        <a:latin typeface="Cambria Math" panose="02040503050406030204" pitchFamily="18" charset="0"/>
                      </a:rPr>
                      <m:t>𝑖</m:t>
                    </m:r>
                  </m:oMath>
                </a14:m>
                <a:r>
                  <a:rPr lang="en-US" b="0" dirty="0"/>
                  <a:t>, </a:t>
                </a:r>
                <a14:m>
                  <m:oMath xmlns:m="http://schemas.openxmlformats.org/officeDocument/2006/math">
                    <m:func>
                      <m:funcPr>
                        <m:ctrlPr>
                          <a:rPr lang="en-US" b="0" i="1" dirty="0" smtClean="0">
                            <a:latin typeface="Cambria Math" panose="02040503050406030204" pitchFamily="18" charset="0"/>
                          </a:rPr>
                        </m:ctrlPr>
                      </m:funcPr>
                      <m:fName>
                        <m:r>
                          <a:rPr lang="en-US" b="0" i="1" dirty="0" smtClean="0">
                            <a:latin typeface="Cambria Math" panose="02040503050406030204" pitchFamily="18" charset="0"/>
                          </a:rPr>
                          <m:t>𝑃𝑟</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𝑅</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𝑠</m:t>
                                </m:r>
                                <m:r>
                                  <a:rPr lang="en-US" b="0"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𝑎</m:t>
                                    </m:r>
                                  </m:e>
                                  <m:sub>
                                    <m:r>
                                      <a:rPr lang="en-US" b="0" i="1" dirty="0" smtClean="0">
                                        <a:latin typeface="Cambria Math" panose="02040503050406030204" pitchFamily="18" charset="0"/>
                                      </a:rPr>
                                      <m:t>𝑖</m:t>
                                    </m:r>
                                  </m:sub>
                                </m:sSub>
                              </m:e>
                            </m:d>
                            <m:r>
                              <a:rPr lang="en-US" b="0"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sSub>
                                  <m:sSubPr>
                                    <m:ctrlPr>
                                      <a:rPr lang="en-US" b="0" i="1">
                                        <a:latin typeface="Cambria Math" panose="02040503050406030204" pitchFamily="18" charset="0"/>
                                      </a:rPr>
                                    </m:ctrlPr>
                                  </m:sSubPr>
                                  <m:e>
                                    <m:r>
                                      <a:rPr lang="en-US" b="0" smtClean="0">
                                        <a:latin typeface="Cambria Math" panose="02040503050406030204" pitchFamily="18" charset="0"/>
                                      </a:rPr>
                                      <m:t>−</m:t>
                                    </m:r>
                                    <m:r>
                                      <a:rPr lang="en-US" b="0" i="1">
                                        <a:latin typeface="Cambria Math" panose="02040503050406030204" pitchFamily="18" charset="0"/>
                                      </a:rPr>
                                      <m:t>𝑅</m:t>
                                    </m:r>
                                  </m:e>
                                  <m:sub>
                                    <m:r>
                                      <a:rPr lang="en-US" b="0" i="1">
                                        <a:latin typeface="Cambria Math" panose="02040503050406030204" pitchFamily="18" charset="0"/>
                                      </a:rPr>
                                      <m:t>𝑚𝑎𝑥</m:t>
                                    </m:r>
                                  </m:sub>
                                </m:sSub>
                                <m:r>
                                  <a:rPr lang="en-US" b="0" dirty="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a:latin typeface="Cambria Math" panose="02040503050406030204" pitchFamily="18" charset="0"/>
                                      </a:rPr>
                                      <m:t>𝑅</m:t>
                                    </m:r>
                                  </m:e>
                                  <m:sub>
                                    <m:r>
                                      <a:rPr lang="en-US" b="0" i="1">
                                        <a:latin typeface="Cambria Math" panose="02040503050406030204" pitchFamily="18" charset="0"/>
                                      </a:rPr>
                                      <m:t>𝑚𝑎𝑥</m:t>
                                    </m:r>
                                  </m:sub>
                                </m:sSub>
                              </m:e>
                            </m:d>
                          </m:e>
                        </m:d>
                      </m:e>
                    </m:func>
                    <m:r>
                      <a:rPr lang="en-US" b="0" dirty="0" smtClean="0">
                        <a:latin typeface="Cambria Math" panose="02040503050406030204" pitchFamily="18" charset="0"/>
                      </a:rPr>
                      <m:t>=</m:t>
                    </m:r>
                    <m:r>
                      <a:rPr lang="en-US" b="0" i="1" dirty="0" smtClean="0">
                        <a:latin typeface="Cambria Math" panose="02040503050406030204" pitchFamily="18" charset="0"/>
                      </a:rPr>
                      <m:t>1</m:t>
                    </m:r>
                    <m:r>
                      <a:rPr lang="en-US" b="0" dirty="0" smtClean="0">
                        <a:latin typeface="Cambria Math" panose="02040503050406030204" pitchFamily="18" charset="0"/>
                      </a:rPr>
                      <m:t>. </m:t>
                    </m:r>
                  </m:oMath>
                </a14:m>
                <a:endParaRPr lang="en-US" b="0" dirty="0"/>
              </a:p>
              <a:p>
                <a:endParaRPr lang="en-US" dirty="0"/>
              </a:p>
              <a:p>
                <a:r>
                  <a:rPr lang="en-US" dirty="0"/>
                  <a:t>Results are available for other types of assumptions, e.g. Gaussian distributions</a:t>
                </a:r>
              </a:p>
              <a:p>
                <a:pPr marL="160020" indent="-342900">
                  <a:buFont typeface="Arial" charset="0"/>
                  <a:buChar char="•"/>
                </a:pPr>
                <a:r>
                  <a:rPr lang="en-US" b="0" dirty="0"/>
                  <a:t>Require different type of analysis</a:t>
                </a:r>
              </a:p>
              <a:p>
                <a:pPr lvl="1"/>
                <a:endParaRPr lang="en-US" dirty="0"/>
              </a:p>
              <a:p>
                <a:pPr lvl="1"/>
                <a:endParaRPr lang="en-US" dirty="0"/>
              </a:p>
              <a:p>
                <a:pPr lvl="1"/>
                <a:endParaRPr lang="en-US" dirty="0"/>
              </a:p>
            </p:txBody>
          </p:sp>
        </mc:Choice>
        <mc:Fallback xmlns="">
          <p:sp>
            <p:nvSpPr>
              <p:cNvPr id="12292" name="Rectangle 3"/>
              <p:cNvSpPr>
                <a:spLocks noGrp="1" noRot="1" noChangeAspect="1" noMove="1" noResize="1" noEditPoints="1" noAdjustHandles="1" noChangeArrowheads="1" noChangeShapeType="1" noTextEdit="1"/>
              </p:cNvSpPr>
              <p:nvPr>
                <p:ph type="body" idx="1"/>
              </p:nvPr>
            </p:nvSpPr>
            <p:spPr>
              <a:blipFill rotWithShape="0">
                <a:blip r:embed="rId2"/>
                <a:stretch>
                  <a:fillRect l="-800" t="-6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110964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MAB algorithm #1: epsilon-first</a:t>
            </a:r>
          </a:p>
        </p:txBody>
      </p:sp>
      <p:sp>
        <p:nvSpPr>
          <p:cNvPr id="4" name="Content Placeholder 3"/>
          <p:cNvSpPr>
            <a:spLocks noGrp="1"/>
          </p:cNvSpPr>
          <p:nvPr>
            <p:ph idx="1"/>
          </p:nvPr>
        </p:nvSpPr>
        <p:spPr/>
        <p:txBody>
          <a:bodyPr>
            <a:normAutofit lnSpcReduction="10000"/>
          </a:bodyPr>
          <a:lstStyle/>
          <a:p>
            <a:r>
              <a:rPr lang="en-US" dirty="0"/>
              <a:t>Phase 1: </a:t>
            </a:r>
            <a:r>
              <a:rPr lang="en-US" dirty="0">
                <a:solidFill>
                  <a:schemeClr val="tx2"/>
                </a:solidFill>
              </a:rPr>
              <a:t>Explore</a:t>
            </a:r>
            <a:r>
              <a:rPr lang="en-US" dirty="0"/>
              <a:t> arms uniformly at random</a:t>
            </a:r>
          </a:p>
          <a:p>
            <a:r>
              <a:rPr lang="en-US" dirty="0"/>
              <a:t>Phase 2: </a:t>
            </a:r>
            <a:r>
              <a:rPr lang="en-US" dirty="0">
                <a:solidFill>
                  <a:schemeClr val="tx2"/>
                </a:solidFill>
              </a:rPr>
              <a:t>Exploit</a:t>
            </a:r>
            <a:r>
              <a:rPr lang="en-US" dirty="0"/>
              <a:t> best arm so far</a:t>
            </a:r>
          </a:p>
          <a:p>
            <a:endParaRPr lang="en-US" dirty="0"/>
          </a:p>
          <a:p>
            <a:r>
              <a:rPr lang="en-US" dirty="0"/>
              <a:t>Only 1 parameter: how long to wait?</a:t>
            </a:r>
          </a:p>
          <a:p>
            <a:pPr marL="342900" indent="-342900">
              <a:buFont typeface="Arial" charset="0"/>
              <a:buChar char="•"/>
            </a:pPr>
            <a:r>
              <a:rPr lang="en-US" dirty="0"/>
              <a:t>(Aka A/B testing)</a:t>
            </a:r>
          </a:p>
          <a:p>
            <a:pPr marL="457200" indent="-457200">
              <a:buFont typeface="Arial" panose="020B0604020202020204" pitchFamily="34" charset="0"/>
              <a:buChar char="•"/>
            </a:pPr>
            <a:endParaRPr lang="en-US" dirty="0"/>
          </a:p>
          <a:p>
            <a:r>
              <a:rPr lang="en-US" dirty="0"/>
              <a:t>Problem ?????????</a:t>
            </a:r>
          </a:p>
          <a:p>
            <a:pPr marL="457200" indent="-457200">
              <a:buFont typeface="Arial" panose="020B0604020202020204" pitchFamily="34" charset="0"/>
              <a:buChar char="•"/>
            </a:pPr>
            <a:r>
              <a:rPr lang="en-US" dirty="0"/>
              <a:t>Not very efficient</a:t>
            </a:r>
          </a:p>
          <a:p>
            <a:r>
              <a:rPr lang="en-US" dirty="0"/>
              <a:t>But:</a:t>
            </a:r>
          </a:p>
          <a:p>
            <a:pPr marL="457200" indent="-457200">
              <a:buFont typeface="Arial" panose="020B0604020202020204" pitchFamily="34" charset="0"/>
              <a:buChar char="•"/>
            </a:pPr>
            <a:r>
              <a:rPr lang="en-US" dirty="0"/>
              <a:t>Makes statistics easy to run</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88533" y="2210624"/>
            <a:ext cx="1888667" cy="17287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C:\Users\Travis\AppData\Local\Microsoft\Windows\Temporary Internet Files\Content.IE5\XOW85GJO\MC900444671[1].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432074" y="4190321"/>
            <a:ext cx="947420" cy="1226875"/>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6693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MAB algorithm #2: Epsilon-greedy</a:t>
            </a:r>
          </a:p>
        </p:txBody>
      </p:sp>
      <p:sp>
        <p:nvSpPr>
          <p:cNvPr id="4" name="Content Placeholder 3"/>
          <p:cNvSpPr>
            <a:spLocks noGrp="1"/>
          </p:cNvSpPr>
          <p:nvPr>
            <p:ph idx="1"/>
          </p:nvPr>
        </p:nvSpPr>
        <p:spPr/>
        <p:txBody>
          <a:bodyPr>
            <a:normAutofit lnSpcReduction="10000"/>
          </a:bodyPr>
          <a:lstStyle/>
          <a:p>
            <a:r>
              <a:rPr lang="en-US" dirty="0"/>
              <a:t>Flip a coin:</a:t>
            </a:r>
          </a:p>
          <a:p>
            <a:pPr marL="457200" indent="-457200">
              <a:buFont typeface="Arial" panose="020B0604020202020204" pitchFamily="34" charset="0"/>
              <a:buChar char="•"/>
            </a:pPr>
            <a:r>
              <a:rPr lang="en-US" dirty="0"/>
              <a:t>With probability </a:t>
            </a:r>
            <a:r>
              <a:rPr lang="el-GR" dirty="0"/>
              <a:t>ε</a:t>
            </a:r>
            <a:r>
              <a:rPr lang="en-US" dirty="0"/>
              <a:t>, explore uniformly</a:t>
            </a:r>
          </a:p>
          <a:p>
            <a:pPr marL="457200" indent="-457200">
              <a:buFont typeface="Arial" panose="020B0604020202020204" pitchFamily="34" charset="0"/>
              <a:buChar char="•"/>
            </a:pPr>
            <a:r>
              <a:rPr lang="en-US" dirty="0"/>
              <a:t>With probability 1 -</a:t>
            </a:r>
            <a:r>
              <a:rPr lang="el-GR" dirty="0"/>
              <a:t> ε</a:t>
            </a:r>
            <a:r>
              <a:rPr lang="en-US" dirty="0"/>
              <a:t>, exploit</a:t>
            </a:r>
          </a:p>
          <a:p>
            <a:endParaRPr lang="en-US" dirty="0"/>
          </a:p>
          <a:p>
            <a:r>
              <a:rPr lang="en-US" dirty="0"/>
              <a:t>Only 1 parameter:</a:t>
            </a:r>
            <a:r>
              <a:rPr lang="el-GR" dirty="0"/>
              <a:t> ε</a:t>
            </a:r>
            <a:endParaRPr lang="en-US" dirty="0"/>
          </a:p>
          <a:p>
            <a:pPr marL="457200" indent="-457200">
              <a:buFont typeface="Arial" panose="020B0604020202020204" pitchFamily="34" charset="0"/>
              <a:buChar char="•"/>
            </a:pPr>
            <a:endParaRPr lang="en-US" dirty="0"/>
          </a:p>
          <a:p>
            <a:r>
              <a:rPr lang="en-US" dirty="0"/>
              <a:t>Problem ????????</a:t>
            </a:r>
          </a:p>
          <a:p>
            <a:pPr marL="342900" indent="-342900">
              <a:buFont typeface="Arial" charset="0"/>
              <a:buChar char="•"/>
            </a:pPr>
            <a:r>
              <a:rPr lang="en-US" b="0" dirty="0"/>
              <a:t>Regret </a:t>
            </a:r>
            <a:r>
              <a:rPr lang="en-US" b="0" dirty="0">
                <a:solidFill>
                  <a:schemeClr val="tx2"/>
                </a:solidFill>
              </a:rPr>
              <a:t>linear</a:t>
            </a:r>
            <a:r>
              <a:rPr lang="en-US" b="0" dirty="0"/>
              <a:t> in T</a:t>
            </a:r>
          </a:p>
          <a:p>
            <a:r>
              <a:rPr lang="en-US" dirty="0"/>
              <a:t>But:</a:t>
            </a:r>
          </a:p>
          <a:p>
            <a:pPr marL="342900" indent="-342900">
              <a:buFont typeface="Arial" charset="0"/>
              <a:buChar char="•"/>
            </a:pPr>
            <a:r>
              <a:rPr lang="en-US" b="0" dirty="0"/>
              <a:t>Often used in robotics and reinforcement learning</a:t>
            </a:r>
          </a:p>
          <a:p>
            <a:endParaRPr lang="en-US" dirty="0"/>
          </a:p>
        </p:txBody>
      </p:sp>
      <p:pic>
        <p:nvPicPr>
          <p:cNvPr id="7171" name="Picture 3" descr="C:\Users\Travis\AppData\Local\Microsoft\Windows\Temporary Internet Files\Content.IE5\2MOGHRRS\MC900232725[1].wmf"/>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124700" y="2879558"/>
            <a:ext cx="1905000" cy="2551043"/>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496573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Idea</a:t>
            </a:r>
          </a:p>
        </p:txBody>
      </p:sp>
      <p:sp>
        <p:nvSpPr>
          <p:cNvPr id="12" name="Content Placeholder 11"/>
          <p:cNvSpPr>
            <a:spLocks noGrp="1"/>
          </p:cNvSpPr>
          <p:nvPr>
            <p:ph idx="1"/>
          </p:nvPr>
        </p:nvSpPr>
        <p:spPr/>
        <p:txBody>
          <a:bodyPr/>
          <a:lstStyle/>
          <a:p>
            <a:pPr marL="457200" indent="-457200">
              <a:buFont typeface="Arial" panose="020B0604020202020204" pitchFamily="34" charset="0"/>
              <a:buChar char="•"/>
            </a:pPr>
            <a:r>
              <a:rPr lang="en-US" dirty="0"/>
              <a:t>The problem is uncertainty…</a:t>
            </a:r>
          </a:p>
          <a:p>
            <a:pPr marL="457200" indent="-457200">
              <a:buFont typeface="Arial" panose="020B0604020202020204" pitchFamily="34" charset="0"/>
              <a:buChar char="•"/>
            </a:pPr>
            <a:r>
              <a:rPr lang="en-US" dirty="0"/>
              <a:t>How to quantify uncertainty? Error bars</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18</a:t>
            </a:fld>
            <a:endParaRPr lang="en-US"/>
          </a:p>
        </p:txBody>
      </p:sp>
      <p:pic>
        <p:nvPicPr>
          <p:cNvPr id="7" name="Picture 2" descr="C:\Users\Travis\AppData\Local\Microsoft\Windows\Temporary Internet Files\Content.IE5\XOW85GJO\MC900360692[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74929" y="4935037"/>
            <a:ext cx="1372514" cy="18288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Travis\AppData\Local\Microsoft\Windows\Temporary Internet Files\Content.IE5\XOW85GJO\MC900360692[1].wmf"/>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a:ext>
            </a:extLst>
          </a:blip>
          <a:srcRect/>
          <a:stretch>
            <a:fillRect/>
          </a:stretch>
        </p:blipFill>
        <p:spPr bwMode="auto">
          <a:xfrm>
            <a:off x="2966770" y="4967205"/>
            <a:ext cx="1372514" cy="1828800"/>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1597685" y="3962400"/>
            <a:ext cx="152857"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577742" y="3429000"/>
            <a:ext cx="152857"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2" idx="0"/>
          </p:cNvCxnSpPr>
          <p:nvPr/>
        </p:nvCxnSpPr>
        <p:spPr>
          <a:xfrm flipV="1">
            <a:off x="1674114" y="34290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595400" y="3429000"/>
            <a:ext cx="155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3654170" y="2882378"/>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575456" y="2882378"/>
            <a:ext cx="155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672971" y="4038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96771" y="4572000"/>
            <a:ext cx="155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661097" y="35814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575456" y="4114800"/>
            <a:ext cx="155142"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5410200" y="4134971"/>
                <a:ext cx="3135474"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acc>
                            <m:accPr>
                              <m:chr m:val="̂"/>
                              <m:ctrlPr>
                                <a:rPr lang="en-US" sz="2800" i="1" smtClean="0">
                                  <a:latin typeface="Cambria Math" panose="02040503050406030204" pitchFamily="18" charset="0"/>
                                </a:rPr>
                              </m:ctrlPr>
                            </m:accPr>
                            <m:e>
                              <m:r>
                                <a:rPr lang="en-US" sz="2800" i="1" smtClean="0">
                                  <a:latin typeface="Cambria Math"/>
                                  <a:ea typeface="Cambria Math"/>
                                </a:rPr>
                                <m:t>𝜇</m:t>
                              </m:r>
                            </m:e>
                          </m:acc>
                          <m:r>
                            <a:rPr lang="en-US" sz="2800" b="0" i="1" smtClean="0">
                              <a:latin typeface="Cambria Math"/>
                            </a:rPr>
                            <m:t>−</m:t>
                          </m:r>
                          <m:r>
                            <a:rPr lang="en-US" sz="2800" b="0" i="1" smtClean="0">
                              <a:latin typeface="Cambria Math"/>
                              <a:ea typeface="Cambria Math"/>
                            </a:rPr>
                            <m:t>𝜇</m:t>
                          </m:r>
                        </m:e>
                      </m:d>
                      <m:r>
                        <a:rPr lang="en-US" sz="2800" b="0" i="1" smtClean="0">
                          <a:latin typeface="Cambria Math"/>
                        </a:rPr>
                        <m:t>&lt; </m:t>
                      </m:r>
                      <m:rad>
                        <m:radPr>
                          <m:degHide m:val="on"/>
                          <m:ctrlPr>
                            <a:rPr lang="en-US" sz="2800" b="0" i="1" smtClean="0">
                              <a:latin typeface="Cambria Math" panose="02040503050406030204" pitchFamily="18" charset="0"/>
                            </a:rPr>
                          </m:ctrlPr>
                        </m:radPr>
                        <m:deg/>
                        <m:e>
                          <m:f>
                            <m:fPr>
                              <m:ctrlPr>
                                <a:rPr lang="en-US" sz="2800" b="0" i="1" smtClean="0">
                                  <a:latin typeface="Cambria Math" panose="02040503050406030204" pitchFamily="18" charset="0"/>
                                </a:rPr>
                              </m:ctrlPr>
                            </m:fPr>
                            <m:num>
                              <m:r>
                                <m:rPr>
                                  <m:sty m:val="p"/>
                                </m:rPr>
                                <a:rPr lang="en-US" sz="2800" b="0" i="0" smtClean="0">
                                  <a:latin typeface="Cambria Math"/>
                                </a:rPr>
                                <m:t>log</m:t>
                              </m:r>
                              <m:r>
                                <a:rPr lang="en-US" sz="2800" b="0" i="1" smtClean="0">
                                  <a:latin typeface="Cambria Math"/>
                                </a:rPr>
                                <m:t>⁡(</m:t>
                              </m:r>
                              <m:f>
                                <m:fPr>
                                  <m:ctrlPr>
                                    <a:rPr lang="en-US" sz="2800" b="0" i="1" smtClean="0">
                                      <a:latin typeface="Cambria Math" panose="02040503050406030204" pitchFamily="18" charset="0"/>
                                    </a:rPr>
                                  </m:ctrlPr>
                                </m:fPr>
                                <m:num>
                                  <m:r>
                                    <a:rPr lang="en-US" sz="2800" b="0" i="1" smtClean="0">
                                      <a:latin typeface="Cambria Math"/>
                                    </a:rPr>
                                    <m:t>2</m:t>
                                  </m:r>
                                </m:num>
                                <m:den>
                                  <m:r>
                                    <a:rPr lang="en-US" sz="2800" b="0" i="1" smtClean="0">
                                      <a:latin typeface="Cambria Math"/>
                                      <a:ea typeface="Cambria Math"/>
                                    </a:rPr>
                                    <m:t>𝛿</m:t>
                                  </m:r>
                                </m:den>
                              </m:f>
                              <m:r>
                                <a:rPr lang="en-US" sz="2800" b="0" i="1" smtClean="0">
                                  <a:latin typeface="Cambria Math"/>
                                  <a:ea typeface="Cambria Math"/>
                                </a:rPr>
                                <m:t>)</m:t>
                              </m:r>
                            </m:num>
                            <m:den>
                              <m:r>
                                <a:rPr lang="en-US" sz="2800" b="0" i="1" smtClean="0">
                                  <a:latin typeface="Cambria Math"/>
                                </a:rPr>
                                <m:t>2</m:t>
                              </m:r>
                              <m:r>
                                <a:rPr lang="en-US" sz="2800" b="0" i="1" smtClean="0">
                                  <a:latin typeface="Cambria Math"/>
                                </a:rPr>
                                <m:t>𝑛</m:t>
                              </m:r>
                            </m:den>
                          </m:f>
                        </m:e>
                      </m:rad>
                    </m:oMath>
                  </m:oMathPara>
                </a14:m>
                <a:endParaRPr lang="en-US" sz="2800" dirty="0"/>
              </a:p>
            </p:txBody>
          </p:sp>
        </mc:Choice>
        <mc:Fallback xmlns="">
          <p:sp>
            <p:nvSpPr>
              <p:cNvPr id="23" name="TextBox 22"/>
              <p:cNvSpPr txBox="1">
                <a:spLocks noRot="1" noChangeAspect="1" noMove="1" noResize="1" noEditPoints="1" noAdjustHandles="1" noChangeArrowheads="1" noChangeShapeType="1" noTextEdit="1"/>
              </p:cNvSpPr>
              <p:nvPr/>
            </p:nvSpPr>
            <p:spPr>
              <a:xfrm>
                <a:off x="5410200" y="4134971"/>
                <a:ext cx="3135474" cy="1365374"/>
              </a:xfrm>
              <a:prstGeom prst="rect">
                <a:avLst/>
              </a:prstGeom>
              <a:blipFill rotWithShape="1">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4515852" y="3436201"/>
                <a:ext cx="3969356" cy="707886"/>
              </a:xfrm>
              <a:prstGeom prst="rect">
                <a:avLst/>
              </a:prstGeom>
              <a:noFill/>
            </p:spPr>
            <p:txBody>
              <a:bodyPr wrap="none" rtlCol="0">
                <a:spAutoFit/>
              </a:bodyPr>
              <a:lstStyle/>
              <a:p>
                <a:r>
                  <a:rPr lang="en-US" sz="2000" dirty="0"/>
                  <a:t>If arm has been sampled n times,</a:t>
                </a:r>
              </a:p>
              <a:p>
                <a:r>
                  <a:rPr lang="en-US" sz="2000" dirty="0"/>
                  <a:t>With probability at least 1 -</a:t>
                </a:r>
                <a:r>
                  <a:rPr lang="en-US" sz="2000" b="0" dirty="0">
                    <a:ea typeface="Cambria Math"/>
                  </a:rPr>
                  <a:t> </a:t>
                </a:r>
                <a14:m>
                  <m:oMath xmlns:m="http://schemas.openxmlformats.org/officeDocument/2006/math">
                    <m:r>
                      <a:rPr lang="en-US" sz="2000" b="0" i="1" smtClean="0">
                        <a:latin typeface="Cambria Math"/>
                        <a:ea typeface="Cambria Math"/>
                      </a:rPr>
                      <m:t>𝛿</m:t>
                    </m:r>
                  </m:oMath>
                </a14:m>
                <a:r>
                  <a:rPr lang="en-US" sz="2000" dirty="0"/>
                  <a:t>:</a:t>
                </a:r>
              </a:p>
            </p:txBody>
          </p:sp>
        </mc:Choice>
        <mc:Fallback xmlns="">
          <p:sp>
            <p:nvSpPr>
              <p:cNvPr id="24" name="TextBox 23"/>
              <p:cNvSpPr txBox="1">
                <a:spLocks noRot="1" noChangeAspect="1" noMove="1" noResize="1" noEditPoints="1" noAdjustHandles="1" noChangeArrowheads="1" noChangeShapeType="1" noTextEdit="1"/>
              </p:cNvSpPr>
              <p:nvPr/>
            </p:nvSpPr>
            <p:spPr>
              <a:xfrm>
                <a:off x="4515852" y="3436201"/>
                <a:ext cx="3969356" cy="707886"/>
              </a:xfrm>
              <a:prstGeom prst="rect">
                <a:avLst/>
              </a:prstGeom>
              <a:blipFill rotWithShape="0">
                <a:blip r:embed="rId4"/>
                <a:stretch>
                  <a:fillRect l="-1690" t="-4310" r="-768" b="-15517"/>
                </a:stretch>
              </a:blipFill>
            </p:spPr>
            <p:txBody>
              <a:bodyPr/>
              <a:lstStyle/>
              <a:p>
                <a:r>
                  <a:rPr lang="en-US">
                    <a:noFill/>
                  </a:rPr>
                  <a:t> </a:t>
                </a:r>
              </a:p>
            </p:txBody>
          </p:sp>
        </mc:Fallback>
      </mc:AlternateContent>
    </p:spTree>
    <p:extLst>
      <p:ext uri="{BB962C8B-B14F-4D97-AF65-F5344CB8AC3E}">
        <p14:creationId xmlns:p14="http://schemas.microsoft.com/office/powerpoint/2010/main" val="158802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 grpId="0" animBg="1"/>
      <p:bldP spid="9" grpId="0" animBg="1"/>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Chernoff-Hoeffding</a:t>
            </a:r>
            <a:r>
              <a:rPr lang="en-US" dirty="0"/>
              <a:t> Bounds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10000"/>
              </a:bodyPr>
              <a:lstStyle/>
              <a:p>
                <a:r>
                  <a:rPr lang="en-US" dirty="0"/>
                  <a:t>Let Y</a:t>
                </a:r>
                <a:r>
                  <a:rPr lang="en-US" baseline="-25000" dirty="0"/>
                  <a:t>1</a:t>
                </a:r>
                <a:r>
                  <a:rPr lang="en-US" dirty="0"/>
                  <a:t> </a:t>
                </a:r>
                <a:r>
                  <a:rPr lang="is-IS" dirty="0"/>
                  <a:t>… Y</a:t>
                </a:r>
                <a:r>
                  <a:rPr lang="is-IS" baseline="-25000" dirty="0"/>
                  <a:t>n</a:t>
                </a:r>
                <a:r>
                  <a:rPr lang="is-IS" dirty="0"/>
                  <a:t> be independent R.V.s in [0,Z] with means </a:t>
                </a:r>
                <a:r>
                  <a:rPr lang="el-GR" dirty="0"/>
                  <a:t>μ</a:t>
                </a:r>
                <a:r>
                  <a:rPr lang="en-US" baseline="-25000" dirty="0"/>
                  <a:t>1</a:t>
                </a:r>
                <a:r>
                  <a:rPr lang="en-US" dirty="0"/>
                  <a:t> </a:t>
                </a:r>
                <a:r>
                  <a:rPr lang="is-IS" dirty="0"/>
                  <a:t>… </a:t>
                </a:r>
                <a:r>
                  <a:rPr lang="el-GR" dirty="0"/>
                  <a:t>μ</a:t>
                </a:r>
                <a:r>
                  <a:rPr lang="en-US" baseline="-25000" dirty="0"/>
                  <a:t>n</a:t>
                </a:r>
              </a:p>
              <a:p>
                <a:pPr marL="342900" indent="-342900">
                  <a:buFont typeface="Arial" charset="0"/>
                  <a:buChar char="•"/>
                </a:pPr>
                <a:r>
                  <a:rPr lang="en-US" b="0" dirty="0"/>
                  <a:t>Let Y = 1/n </a:t>
                </a:r>
                <a:r>
                  <a:rPr lang="el-GR" b="0" dirty="0"/>
                  <a:t>Σ</a:t>
                </a:r>
                <a:r>
                  <a:rPr lang="en-US" b="0" baseline="-25000" dirty="0" err="1"/>
                  <a:t>i</a:t>
                </a:r>
                <a:r>
                  <a:rPr lang="en-US" b="0" dirty="0"/>
                  <a:t> Y</a:t>
                </a:r>
                <a:r>
                  <a:rPr lang="en-US" b="0" baseline="-25000" dirty="0"/>
                  <a:t>i </a:t>
                </a:r>
                <a:r>
                  <a:rPr lang="en-US" b="0"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oMath>
                </a14:m>
                <a:endParaRPr lang="en-US" b="0" dirty="0"/>
              </a:p>
              <a:p>
                <a:pPr marL="342900" indent="-342900">
                  <a:buFont typeface="Arial" charset="0"/>
                  <a:buChar char="•"/>
                </a:pPr>
                <a:r>
                  <a:rPr lang="en-US" b="0" dirty="0"/>
                  <a:t>Let </a:t>
                </a:r>
                <a:r>
                  <a:rPr lang="el-GR" b="0" dirty="0"/>
                  <a:t>μ</a:t>
                </a:r>
                <a:r>
                  <a:rPr lang="en-US" b="0" dirty="0"/>
                  <a:t> = E[Y] = 1/n </a:t>
                </a:r>
                <a:r>
                  <a:rPr lang="el-GR" b="0" dirty="0"/>
                  <a:t>Σ</a:t>
                </a:r>
                <a:r>
                  <a:rPr lang="en-US" b="0" baseline="-25000" dirty="0" err="1"/>
                  <a:t>i</a:t>
                </a:r>
                <a:r>
                  <a:rPr lang="en-US" b="0" dirty="0"/>
                  <a:t> </a:t>
                </a:r>
                <a:r>
                  <a:rPr lang="el-GR" b="0" dirty="0"/>
                  <a:t>μ</a:t>
                </a:r>
                <a:r>
                  <a:rPr lang="en-US" b="0" baseline="-25000" dirty="0" err="1"/>
                  <a:t>i</a:t>
                </a:r>
                <a:endParaRPr lang="en-US" b="0" baseline="-25000" dirty="0"/>
              </a:p>
              <a:p>
                <a:r>
                  <a:rPr lang="en-US" dirty="0" err="1"/>
                  <a:t>Chernoff</a:t>
                </a:r>
                <a:r>
                  <a:rPr lang="en-US" dirty="0"/>
                  <a:t> gives bound that Y deviates from its mean:</a:t>
                </a:r>
                <a:br>
                  <a:rPr lang="en-US" b="0" dirty="0"/>
                </a:br>
                <a:r>
                  <a:rPr lang="en-US" b="0" dirty="0"/>
                  <a:t>			</a:t>
                </a:r>
                <a:br>
                  <a:rPr lang="en-US" b="0" dirty="0"/>
                </a:br>
                <a:r>
                  <a:rPr lang="en-US" b="0" dirty="0"/>
                  <a:t>			P( Y + a &lt; </a:t>
                </a:r>
                <a:r>
                  <a:rPr lang="el-GR" b="0" dirty="0"/>
                  <a:t>μ</a:t>
                </a:r>
                <a:r>
                  <a:rPr lang="en-US" b="0" dirty="0"/>
                  <a:t> ) ≤ e</a:t>
                </a:r>
                <a:r>
                  <a:rPr lang="en-US" b="0" baseline="30000" dirty="0"/>
                  <a:t>-2 n (a/Z)^2</a:t>
                </a:r>
                <a:endParaRPr lang="en-US" b="0" u="sng" dirty="0"/>
              </a:p>
              <a:p>
                <a:r>
                  <a:rPr lang="en-US" dirty="0"/>
                  <a:t>Equivalent:</a:t>
                </a:r>
                <a:br>
                  <a:rPr lang="en-US" b="0" dirty="0"/>
                </a:br>
                <a:r>
                  <a:rPr lang="en-US" b="0" dirty="0"/>
                  <a:t>		P( | E[Y] - 1/n </a:t>
                </a:r>
                <a:r>
                  <a:rPr lang="el-GR" b="0" dirty="0"/>
                  <a:t>Σ</a:t>
                </a:r>
                <a:r>
                  <a:rPr lang="en-US" b="0" baseline="-25000" dirty="0" err="1"/>
                  <a:t>i</a:t>
                </a:r>
                <a:r>
                  <a:rPr lang="en-US" b="0" dirty="0"/>
                  <a:t> Y</a:t>
                </a:r>
                <a:r>
                  <a:rPr lang="en-US" b="0" baseline="-25000" dirty="0"/>
                  <a:t>i</a:t>
                </a:r>
                <a:r>
                  <a:rPr lang="en-US" b="0" dirty="0"/>
                  <a:t> | ≥ a ) ≤ e</a:t>
                </a:r>
                <a:r>
                  <a:rPr lang="en-US" b="0" baseline="30000" dirty="0"/>
                  <a:t>-2 n (a/Z)^2</a:t>
                </a:r>
                <a:br>
                  <a:rPr lang="en-US" b="0" baseline="30000" dirty="0"/>
                </a:br>
                <a:r>
                  <a:rPr lang="en-US" b="0" baseline="30000" dirty="0"/>
                  <a:t>		</a:t>
                </a:r>
                <a:r>
                  <a:rPr lang="en-US" b="0" dirty="0"/>
                  <a:t>P( | </a:t>
                </a:r>
                <a:r>
                  <a:rPr lang="el-GR" b="0" i="1" dirty="0"/>
                  <a:t>μ</a:t>
                </a:r>
                <a:r>
                  <a:rPr lang="el-GR" b="0" dirty="0"/>
                  <a:t> </a:t>
                </a:r>
                <a:r>
                  <a:rPr lang="en-US" b="0"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oMath>
                </a14:m>
                <a:r>
                  <a:rPr lang="en-US" b="0" dirty="0"/>
                  <a:t> | ≥ a ) ≤ e</a:t>
                </a:r>
                <a:r>
                  <a:rPr lang="en-US" b="0" baseline="30000" dirty="0"/>
                  <a:t>-2 n (a/Z)^2</a:t>
                </a:r>
                <a:endParaRPr lang="en-US" b="0" u="sng" dirty="0"/>
              </a:p>
              <a:p>
                <a:r>
                  <a:rPr lang="en-US" dirty="0"/>
                  <a:t>So, with probability 1 –</a:t>
                </a:r>
                <a:r>
                  <a:rPr lang="el-GR" dirty="0"/>
                  <a:t> δ</a:t>
                </a:r>
                <a:r>
                  <a:rPr lang="en-US" dirty="0"/>
                  <a:t>:</a:t>
                </a:r>
              </a:p>
              <a:p>
                <a:r>
                  <a:rPr lang="en-US" b="0" dirty="0"/>
                  <a:t>		 | </a:t>
                </a:r>
                <a:r>
                  <a:rPr lang="el-GR" b="0" i="1" dirty="0"/>
                  <a:t>μ</a:t>
                </a:r>
                <a:r>
                  <a:rPr lang="el-GR" b="0" dirty="0"/>
                  <a:t> </a:t>
                </a:r>
                <a:r>
                  <a:rPr lang="en-US" b="0"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a:ea typeface="Cambria Math"/>
                          </a:rPr>
                          <m:t>𝜇</m:t>
                        </m:r>
                      </m:e>
                    </m:acc>
                  </m:oMath>
                </a14:m>
                <a:r>
                  <a:rPr lang="en-US" b="0" dirty="0"/>
                  <a:t> |  ≤  Z ⎷[ log(1/</a:t>
                </a:r>
                <a:r>
                  <a:rPr lang="el-GR" b="0" dirty="0"/>
                  <a:t>δ</a:t>
                </a:r>
                <a:r>
                  <a:rPr lang="en-US" b="0" dirty="0"/>
                  <a:t>) / n ]</a:t>
                </a:r>
              </a:p>
              <a:p>
                <a:r>
                  <a:rPr lang="en-US" dirty="0"/>
                  <a:t>(We’ll set Z = </a:t>
                </a:r>
                <a14:m>
                  <m:oMath xmlns:m="http://schemas.openxmlformats.org/officeDocument/2006/math">
                    <m:sSub>
                      <m:sSubPr>
                        <m:ctrlPr>
                          <a:rPr lang="en-US" i="1">
                            <a:latin typeface="Cambria Math" panose="02040503050406030204" pitchFamily="18" charset="0"/>
                          </a:rPr>
                        </m:ctrlPr>
                      </m:sSubPr>
                      <m:e>
                        <m:r>
                          <a:rPr lang="en-US" b="1" i="1">
                            <a:latin typeface="Cambria Math" charset="0"/>
                          </a:rPr>
                          <m:t>𝐑</m:t>
                        </m:r>
                      </m:e>
                      <m:sub>
                        <m:r>
                          <a:rPr lang="en-US" b="1" i="1">
                            <a:latin typeface="Cambria Math" charset="0"/>
                          </a:rPr>
                          <m:t>𝐦𝐚𝐱</m:t>
                        </m:r>
                      </m:sub>
                    </m:sSub>
                  </m:oMath>
                </a14:m>
                <a:r>
                  <a:rPr lang="en-US" dirty="0"/>
                  <a:t>)</a:t>
                </a:r>
              </a:p>
              <a:p>
                <a:endParaRPr lang="en-US" b="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720" t="-139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0864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2EF37A0-74FC-AB4F-AE4C-D9BFC6719E9F}" type="slidenum">
              <a:rPr lang="en-US" smtClean="0"/>
              <a:t>2</a:t>
            </a:fld>
            <a:endParaRPr lang="en-US"/>
          </a:p>
        </p:txBody>
      </p:sp>
      <p:sp>
        <p:nvSpPr>
          <p:cNvPr id="6" name="Title 1"/>
          <p:cNvSpPr>
            <a:spLocks noGrp="1"/>
          </p:cNvSpPr>
          <p:nvPr>
            <p:ph type="title"/>
          </p:nvPr>
        </p:nvSpPr>
        <p:spPr>
          <a:xfrm>
            <a:off x="0" y="2806692"/>
            <a:ext cx="8989454" cy="1244617"/>
          </a:xfrm>
        </p:spPr>
        <p:txBody>
          <a:bodyPr>
            <a:normAutofit/>
          </a:bodyPr>
          <a:lstStyle/>
          <a:p>
            <a:pPr algn="ctr"/>
            <a:r>
              <a:rPr lang="en-US" sz="3100" dirty="0"/>
              <a:t>Fairness, Accountability, And Transparency in AI/Stats/ML</a:t>
            </a:r>
            <a:endParaRPr lang="en-US" sz="1200" b="1" i="1" dirty="0">
              <a:solidFill>
                <a:schemeClr val="accent1"/>
              </a:solidFill>
            </a:endParaRPr>
          </a:p>
        </p:txBody>
      </p:sp>
      <p:sp>
        <p:nvSpPr>
          <p:cNvPr id="7" name="TextBox 6"/>
          <p:cNvSpPr txBox="1"/>
          <p:nvPr/>
        </p:nvSpPr>
        <p:spPr>
          <a:xfrm>
            <a:off x="-38550" y="6336632"/>
            <a:ext cx="8540866" cy="523220"/>
          </a:xfrm>
          <a:prstGeom prst="rect">
            <a:avLst/>
          </a:prstGeom>
          <a:noFill/>
        </p:spPr>
        <p:txBody>
          <a:bodyPr wrap="square" rtlCol="0">
            <a:spAutoFit/>
          </a:bodyPr>
          <a:lstStyle/>
          <a:p>
            <a:r>
              <a:rPr lang="en-US" sz="1400" i="1" dirty="0"/>
              <a:t>Slide and discussion thanks: </a:t>
            </a:r>
            <a:br>
              <a:rPr lang="en-US" sz="1400" i="1" dirty="0"/>
            </a:br>
            <a:r>
              <a:rPr lang="en-US" sz="1400" i="1" dirty="0"/>
              <a:t>Alan Fern, Moritz </a:t>
            </a:r>
            <a:r>
              <a:rPr lang="en-US" sz="1400" i="1" dirty="0" err="1"/>
              <a:t>Hardt</a:t>
            </a:r>
            <a:r>
              <a:rPr lang="en-US" sz="1400" i="1" dirty="0"/>
              <a:t>, Travis Mandel, Jamie Morgenstern, Aaron Roth, Hakim Weatherspoon</a:t>
            </a:r>
          </a:p>
        </p:txBody>
      </p:sp>
    </p:spTree>
    <p:extLst>
      <p:ext uri="{BB962C8B-B14F-4D97-AF65-F5344CB8AC3E}">
        <p14:creationId xmlns:p14="http://schemas.microsoft.com/office/powerpoint/2010/main" val="1324945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Given Error bars, how do we act?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20</a:t>
            </a:fld>
            <a:endParaRPr lang="en-US"/>
          </a:p>
        </p:txBody>
      </p:sp>
      <p:sp>
        <p:nvSpPr>
          <p:cNvPr id="2" name="Oval 1"/>
          <p:cNvSpPr/>
          <p:nvPr/>
        </p:nvSpPr>
        <p:spPr>
          <a:xfrm>
            <a:off x="2703556" y="3665889"/>
            <a:ext cx="567148" cy="5654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94047" y="4343635"/>
            <a:ext cx="559952" cy="558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2" idx="0"/>
          </p:cNvCxnSpPr>
          <p:nvPr/>
        </p:nvCxnSpPr>
        <p:spPr>
          <a:xfrm flipV="1">
            <a:off x="2987130" y="2971800"/>
            <a:ext cx="0" cy="6940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987130" y="4226462"/>
            <a:ext cx="0" cy="6940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74023" y="2550694"/>
            <a:ext cx="0" cy="179294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74023" y="4901913"/>
            <a:ext cx="0" cy="179294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804295" y="2966234"/>
            <a:ext cx="365670" cy="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784989" y="4935767"/>
            <a:ext cx="365670" cy="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891188" y="2577577"/>
            <a:ext cx="365670" cy="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99591" y="6694854"/>
            <a:ext cx="365670"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2299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Given Error bars, how do we act?</a:t>
            </a:r>
            <a:endParaRPr lang="en-US" dirty="0"/>
          </a:p>
        </p:txBody>
      </p:sp>
      <p:sp>
        <p:nvSpPr>
          <p:cNvPr id="8" name="Content Placeholder 7"/>
          <p:cNvSpPr>
            <a:spLocks noGrp="1"/>
          </p:cNvSpPr>
          <p:nvPr>
            <p:ph idx="1"/>
          </p:nvPr>
        </p:nvSpPr>
        <p:spPr/>
        <p:txBody>
          <a:bodyPr/>
          <a:lstStyle/>
          <a:p>
            <a:pPr marL="457200" indent="-457200">
              <a:buFont typeface="Arial" panose="020B0604020202020204" pitchFamily="34" charset="0"/>
              <a:buChar char="•"/>
            </a:pPr>
            <a:r>
              <a:rPr lang="en-US" dirty="0"/>
              <a:t>Optimism under uncertainty!</a:t>
            </a:r>
          </a:p>
          <a:p>
            <a:pPr marL="457200" indent="-457200">
              <a:buFont typeface="Arial" panose="020B0604020202020204" pitchFamily="34" charset="0"/>
              <a:buChar char="•"/>
            </a:pPr>
            <a:r>
              <a:rPr lang="en-US" dirty="0"/>
              <a:t>Why?  If bad, we will soon find out!</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21</a:t>
            </a:fld>
            <a:endParaRPr lang="en-US"/>
          </a:p>
        </p:txBody>
      </p:sp>
      <p:sp>
        <p:nvSpPr>
          <p:cNvPr id="2" name="Oval 1"/>
          <p:cNvSpPr/>
          <p:nvPr/>
        </p:nvSpPr>
        <p:spPr>
          <a:xfrm>
            <a:off x="2703556" y="3665889"/>
            <a:ext cx="567148" cy="5654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794047" y="4343635"/>
            <a:ext cx="559952" cy="5582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a:stCxn id="2" idx="0"/>
          </p:cNvCxnSpPr>
          <p:nvPr/>
        </p:nvCxnSpPr>
        <p:spPr>
          <a:xfrm flipV="1">
            <a:off x="2987130" y="2971800"/>
            <a:ext cx="0" cy="6940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987130" y="4226462"/>
            <a:ext cx="0" cy="6940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5074023" y="2550694"/>
            <a:ext cx="0" cy="179294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5074023" y="4901913"/>
            <a:ext cx="0" cy="179294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804295" y="2966234"/>
            <a:ext cx="365670" cy="1"/>
          </a:xfrm>
          <a:prstGeom prst="line">
            <a:avLst/>
          </a:prstGeom>
          <a:ln w="76200">
            <a:solidFill>
              <a:srgbClr val="1AFE1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2784989" y="4935767"/>
            <a:ext cx="365670" cy="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4891188" y="2577577"/>
            <a:ext cx="365670" cy="1"/>
          </a:xfrm>
          <a:prstGeom prst="line">
            <a:avLst/>
          </a:prstGeom>
          <a:ln w="76200">
            <a:solidFill>
              <a:srgbClr val="1AFE1F"/>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4899591" y="6694854"/>
            <a:ext cx="365670"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764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One last wrinkle</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p:txBody>
              <a:bodyPr>
                <a:normAutofit lnSpcReduction="10000"/>
              </a:bodyPr>
              <a:lstStyle/>
              <a:p>
                <a:r>
                  <a:rPr lang="en-US" dirty="0"/>
                  <a:t>How to set confidence </a:t>
                </a:r>
                <a14:m>
                  <m:oMath xmlns:m="http://schemas.openxmlformats.org/officeDocument/2006/math">
                    <m:r>
                      <a:rPr lang="en-US" b="0" i="1">
                        <a:latin typeface="Cambria Math"/>
                        <a:ea typeface="Cambria Math"/>
                      </a:rPr>
                      <m:t>𝛿</m:t>
                    </m:r>
                  </m:oMath>
                </a14:m>
                <a:r>
                  <a:rPr lang="en-US" dirty="0"/>
                  <a:t> </a:t>
                </a:r>
                <a:r>
                  <a:rPr lang="is-IS" dirty="0"/>
                  <a:t>…?</a:t>
                </a:r>
                <a:endParaRPr lang="en-US" dirty="0"/>
              </a:p>
              <a:p>
                <a:pPr marL="457200" indent="-457200">
                  <a:buFont typeface="Arial" panose="020B0604020202020204" pitchFamily="34" charset="0"/>
                  <a:buChar char="•"/>
                </a:pPr>
                <a:r>
                  <a:rPr lang="en-US" b="0" dirty="0"/>
                  <a:t>Decrease over time</a:t>
                </a:r>
                <a:br>
                  <a:rPr lang="en-US" dirty="0"/>
                </a:br>
                <a:endParaRPr lang="en-US" dirty="0"/>
              </a:p>
              <a:p>
                <a:r>
                  <a:rPr lang="en-US" dirty="0"/>
                  <a:t>If arm has been sampled n times,</a:t>
                </a:r>
              </a:p>
              <a:p>
                <a:r>
                  <a:rPr lang="en-US" dirty="0"/>
                  <a:t>With probability at least 1-</a:t>
                </a:r>
                <a:r>
                  <a:rPr lang="en-US" b="0" dirty="0">
                    <a:ea typeface="Cambria Math"/>
                  </a:rPr>
                  <a:t> </a:t>
                </a:r>
                <a14:m>
                  <m:oMath xmlns:m="http://schemas.openxmlformats.org/officeDocument/2006/math">
                    <m:r>
                      <a:rPr lang="en-US" b="0" i="1">
                        <a:latin typeface="Cambria Math"/>
                        <a:ea typeface="Cambria Math"/>
                      </a:rPr>
                      <m:t>𝛿</m:t>
                    </m:r>
                  </m:oMath>
                </a14:m>
                <a:r>
                  <a:rPr lang="en-US" dirty="0"/>
                  <a:t>:</a:t>
                </a:r>
              </a:p>
              <a:p>
                <a:endParaRPr lang="en-US" dirty="0"/>
              </a:p>
              <a:p>
                <a:endParaRPr lang="en-US" dirty="0"/>
              </a:p>
              <a:p>
                <a:endParaRPr lang="en-US" dirty="0"/>
              </a:p>
              <a:p>
                <a:endParaRPr lang="en-US" dirty="0"/>
              </a:p>
              <a:p>
                <a:r>
                  <a:rPr lang="en-US" dirty="0"/>
                  <a:t>So let’s set </a:t>
                </a:r>
                <a14:m>
                  <m:oMath xmlns:m="http://schemas.openxmlformats.org/officeDocument/2006/math">
                    <m:r>
                      <a:rPr lang="en-US" b="0" i="1">
                        <a:latin typeface="Cambria Math"/>
                        <a:ea typeface="Cambria Math"/>
                      </a:rPr>
                      <m:t>𝛿</m:t>
                    </m:r>
                  </m:oMath>
                </a14:m>
                <a:r>
                  <a:rPr lang="en-US" dirty="0"/>
                  <a:t> = </a:t>
                </a:r>
                <a14:m>
                  <m:oMath xmlns:m="http://schemas.openxmlformats.org/officeDocument/2006/math">
                    <m:f>
                      <m:fPr>
                        <m:ctrlPr>
                          <a:rPr lang="en-US" b="0" i="1">
                            <a:latin typeface="Cambria Math" panose="02040503050406030204" pitchFamily="18" charset="0"/>
                          </a:rPr>
                        </m:ctrlPr>
                      </m:fPr>
                      <m:num>
                        <m:r>
                          <a:rPr lang="en-US" b="0" i="1">
                            <a:latin typeface="Cambria Math"/>
                          </a:rPr>
                          <m:t>2</m:t>
                        </m:r>
                      </m:num>
                      <m:den>
                        <m:r>
                          <a:rPr lang="en-US" b="0" i="1">
                            <a:latin typeface="Cambria Math"/>
                          </a:rPr>
                          <m:t>𝑡</m:t>
                        </m:r>
                      </m:den>
                    </m:f>
                  </m:oMath>
                </a14:m>
                <a:r>
                  <a:rPr lang="en-US" dirty="0"/>
                  <a:t> </a:t>
                </a:r>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blipFill rotWithShape="0">
                <a:blip r:embed="rId2"/>
                <a:stretch>
                  <a:fillRect l="-800" t="-139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A2EF37A0-74FC-AB4F-AE4C-D9BFC6719E9F}" type="slidenum">
              <a:rPr lang="en-US" smtClean="0"/>
              <a:pPr/>
              <a:t>22</a:t>
            </a:fld>
            <a:endParaRPr lang="en-US"/>
          </a:p>
        </p:txBody>
      </p:sp>
      <mc:AlternateContent xmlns:mc="http://schemas.openxmlformats.org/markup-compatibility/2006" xmlns:a14="http://schemas.microsoft.com/office/drawing/2010/main">
        <mc:Choice Requires="a14">
          <p:sp>
            <p:nvSpPr>
              <p:cNvPr id="25" name="TextBox 24"/>
              <p:cNvSpPr txBox="1"/>
              <p:nvPr/>
            </p:nvSpPr>
            <p:spPr>
              <a:xfrm>
                <a:off x="2819400" y="3975368"/>
                <a:ext cx="3135474"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smtClean="0">
                              <a:latin typeface="Cambria Math" panose="02040503050406030204" pitchFamily="18" charset="0"/>
                            </a:rPr>
                          </m:ctrlPr>
                        </m:dPr>
                        <m:e>
                          <m:acc>
                            <m:accPr>
                              <m:chr m:val="̂"/>
                              <m:ctrlPr>
                                <a:rPr lang="en-US" sz="2800" i="1" smtClean="0">
                                  <a:latin typeface="Cambria Math" panose="02040503050406030204" pitchFamily="18" charset="0"/>
                                </a:rPr>
                              </m:ctrlPr>
                            </m:accPr>
                            <m:e>
                              <m:r>
                                <a:rPr lang="en-US" sz="2800" i="1" smtClean="0">
                                  <a:latin typeface="Cambria Math"/>
                                  <a:ea typeface="Cambria Math"/>
                                </a:rPr>
                                <m:t>𝜇</m:t>
                              </m:r>
                            </m:e>
                          </m:acc>
                          <m:r>
                            <a:rPr lang="en-US" sz="2800" b="0" i="1" smtClean="0">
                              <a:latin typeface="Cambria Math"/>
                            </a:rPr>
                            <m:t>−</m:t>
                          </m:r>
                          <m:r>
                            <a:rPr lang="en-US" sz="2800" b="0" i="1" smtClean="0">
                              <a:latin typeface="Cambria Math"/>
                              <a:ea typeface="Cambria Math"/>
                            </a:rPr>
                            <m:t>𝜇</m:t>
                          </m:r>
                        </m:e>
                      </m:d>
                      <m:r>
                        <a:rPr lang="en-US" sz="2800" b="0" i="1" smtClean="0">
                          <a:latin typeface="Cambria Math"/>
                        </a:rPr>
                        <m:t>&lt; </m:t>
                      </m:r>
                      <m:rad>
                        <m:radPr>
                          <m:degHide m:val="on"/>
                          <m:ctrlPr>
                            <a:rPr lang="en-US" sz="2800" b="0" i="1" smtClean="0">
                              <a:latin typeface="Cambria Math" panose="02040503050406030204" pitchFamily="18" charset="0"/>
                            </a:rPr>
                          </m:ctrlPr>
                        </m:radPr>
                        <m:deg/>
                        <m:e>
                          <m:f>
                            <m:fPr>
                              <m:ctrlPr>
                                <a:rPr lang="en-US" sz="2800" b="0" i="1" smtClean="0">
                                  <a:latin typeface="Cambria Math" panose="02040503050406030204" pitchFamily="18" charset="0"/>
                                </a:rPr>
                              </m:ctrlPr>
                            </m:fPr>
                            <m:num>
                              <m:r>
                                <m:rPr>
                                  <m:sty m:val="p"/>
                                </m:rPr>
                                <a:rPr lang="en-US" sz="2800" b="0" i="0" smtClean="0">
                                  <a:latin typeface="Cambria Math"/>
                                </a:rPr>
                                <m:t>log</m:t>
                              </m:r>
                              <m:r>
                                <a:rPr lang="en-US" sz="2800" b="0" i="1" smtClean="0">
                                  <a:latin typeface="Cambria Math"/>
                                </a:rPr>
                                <m:t>⁡(</m:t>
                              </m:r>
                              <m:f>
                                <m:fPr>
                                  <m:ctrlPr>
                                    <a:rPr lang="en-US" sz="2800" b="0" i="1" smtClean="0">
                                      <a:latin typeface="Cambria Math" panose="02040503050406030204" pitchFamily="18" charset="0"/>
                                    </a:rPr>
                                  </m:ctrlPr>
                                </m:fPr>
                                <m:num>
                                  <m:r>
                                    <a:rPr lang="en-US" sz="2800" b="0" i="1" smtClean="0">
                                      <a:latin typeface="Cambria Math"/>
                                    </a:rPr>
                                    <m:t>2</m:t>
                                  </m:r>
                                </m:num>
                                <m:den>
                                  <m:r>
                                    <a:rPr lang="en-US" sz="2800" b="0" i="1" smtClean="0">
                                      <a:latin typeface="Cambria Math"/>
                                      <a:ea typeface="Cambria Math"/>
                                    </a:rPr>
                                    <m:t>𝛿</m:t>
                                  </m:r>
                                </m:den>
                              </m:f>
                              <m:r>
                                <a:rPr lang="en-US" sz="2800" b="0" i="1" smtClean="0">
                                  <a:latin typeface="Cambria Math"/>
                                  <a:ea typeface="Cambria Math"/>
                                </a:rPr>
                                <m:t>)</m:t>
                              </m:r>
                            </m:num>
                            <m:den>
                              <m:r>
                                <a:rPr lang="en-US" sz="2800" b="0" i="1" smtClean="0">
                                  <a:latin typeface="Cambria Math"/>
                                </a:rPr>
                                <m:t>2</m:t>
                              </m:r>
                              <m:r>
                                <a:rPr lang="en-US" sz="2800" b="0" i="1" smtClean="0">
                                  <a:latin typeface="Cambria Math"/>
                                </a:rPr>
                                <m:t>𝑛</m:t>
                              </m:r>
                            </m:den>
                          </m:f>
                        </m:e>
                      </m:rad>
                    </m:oMath>
                  </m:oMathPara>
                </a14:m>
                <a:endParaRPr lang="en-US" sz="2800" dirty="0"/>
              </a:p>
            </p:txBody>
          </p:sp>
        </mc:Choice>
        <mc:Fallback xmlns="">
          <p:sp>
            <p:nvSpPr>
              <p:cNvPr id="25" name="TextBox 24"/>
              <p:cNvSpPr txBox="1">
                <a:spLocks noRot="1" noChangeAspect="1" noMove="1" noResize="1" noEditPoints="1" noAdjustHandles="1" noChangeArrowheads="1" noChangeShapeType="1" noTextEdit="1"/>
              </p:cNvSpPr>
              <p:nvPr/>
            </p:nvSpPr>
            <p:spPr>
              <a:xfrm>
                <a:off x="2819400" y="3975368"/>
                <a:ext cx="3135474" cy="1365374"/>
              </a:xfrm>
              <a:prstGeom prst="rect">
                <a:avLst/>
              </a:prstGeom>
              <a:blipFill rotWithShape="1">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979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Upper Confidence Bound (UCB)</a:t>
            </a:r>
          </a:p>
        </p:txBody>
      </p:sp>
      <p:sp>
        <p:nvSpPr>
          <p:cNvPr id="9" name="Content Placeholder 8"/>
          <p:cNvSpPr>
            <a:spLocks noGrp="1"/>
          </p:cNvSpPr>
          <p:nvPr>
            <p:ph idx="1"/>
          </p:nvPr>
        </p:nvSpPr>
        <p:spPr/>
        <p:txBody>
          <a:bodyPr>
            <a:normAutofit fontScale="92500" lnSpcReduction="10000"/>
          </a:bodyPr>
          <a:lstStyle/>
          <a:p>
            <a:r>
              <a:rPr lang="en-US" dirty="0"/>
              <a:t>1. Play each arm once </a:t>
            </a:r>
          </a:p>
          <a:p>
            <a:endParaRPr lang="en-US" dirty="0"/>
          </a:p>
          <a:p>
            <a:r>
              <a:rPr lang="en-US" dirty="0"/>
              <a:t>2. Play arm </a:t>
            </a:r>
            <a:r>
              <a:rPr lang="en-US" dirty="0" err="1"/>
              <a:t>i</a:t>
            </a:r>
            <a:r>
              <a:rPr lang="en-US" dirty="0"/>
              <a:t> that maximizes:</a:t>
            </a:r>
          </a:p>
          <a:p>
            <a:endParaRPr lang="en-US" dirty="0"/>
          </a:p>
          <a:p>
            <a:endParaRPr lang="en-US" dirty="0"/>
          </a:p>
          <a:p>
            <a:endParaRPr lang="en-US" dirty="0"/>
          </a:p>
          <a:p>
            <a:endParaRPr lang="en-US" dirty="0"/>
          </a:p>
          <a:p>
            <a:r>
              <a:rPr lang="en-US" dirty="0"/>
              <a:t>3. Repeat Step 2 forever</a:t>
            </a:r>
          </a:p>
          <a:p>
            <a:pPr marL="342900" indent="-342900">
              <a:buFont typeface="Arial" charset="0"/>
              <a:buChar char="•"/>
            </a:pPr>
            <a:r>
              <a:rPr lang="en-US" dirty="0"/>
              <a:t>Note that bound </a:t>
            </a:r>
            <a:r>
              <a:rPr lang="en-US" dirty="0">
                <a:solidFill>
                  <a:schemeClr val="tx2"/>
                </a:solidFill>
              </a:rPr>
              <a:t>increases</a:t>
            </a:r>
            <a:r>
              <a:rPr lang="en-US" dirty="0"/>
              <a:t> with t as we don’t play arm </a:t>
            </a:r>
            <a:r>
              <a:rPr lang="en-US" dirty="0" err="1"/>
              <a:t>i</a:t>
            </a:r>
            <a:r>
              <a:rPr lang="en-US" dirty="0"/>
              <a:t>, but also </a:t>
            </a:r>
            <a:r>
              <a:rPr lang="en-US" dirty="0">
                <a:solidFill>
                  <a:schemeClr val="tx2"/>
                </a:solidFill>
              </a:rPr>
              <a:t>increases</a:t>
            </a:r>
            <a:r>
              <a:rPr lang="en-US" dirty="0"/>
              <a:t> with the empirical mean of </a:t>
            </a:r>
            <a:r>
              <a:rPr lang="en-US" dirty="0" err="1"/>
              <a:t>i</a:t>
            </a:r>
            <a:endParaRPr lang="en-US" dirty="0"/>
          </a:p>
          <a:p>
            <a:pPr marL="342900" indent="-342900">
              <a:buFont typeface="Arial" charset="0"/>
              <a:buChar char="•"/>
            </a:pPr>
            <a:r>
              <a:rPr lang="en-US" dirty="0"/>
              <a:t>Explore vs. exploit</a:t>
            </a:r>
          </a:p>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pPr/>
              <a:t>23</a:t>
            </a:fld>
            <a:endParaRPr lang="en-US"/>
          </a:p>
        </p:txBody>
      </p:sp>
      <mc:AlternateContent xmlns:mc="http://schemas.openxmlformats.org/markup-compatibility/2006" xmlns:a14="http://schemas.microsoft.com/office/drawing/2010/main">
        <mc:Choice Requires="a14">
          <p:sp>
            <p:nvSpPr>
              <p:cNvPr id="4" name="TextBox 3"/>
              <p:cNvSpPr txBox="1"/>
              <p:nvPr/>
            </p:nvSpPr>
            <p:spPr>
              <a:xfrm>
                <a:off x="3066294" y="3256694"/>
                <a:ext cx="2401811" cy="13653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a:ea typeface="Cambria Math"/>
                                </a:rPr>
                                <m:t>𝜇</m:t>
                              </m:r>
                            </m:e>
                          </m:acc>
                        </m:e>
                        <m:sub>
                          <m:r>
                            <a:rPr lang="en-US" sz="2800" b="0" i="1" smtClean="0">
                              <a:latin typeface="Cambria Math"/>
                            </a:rPr>
                            <m:t>𝑖</m:t>
                          </m:r>
                        </m:sub>
                      </m:sSub>
                      <m:r>
                        <a:rPr lang="en-US" sz="2800" b="0" i="1" smtClean="0">
                          <a:latin typeface="Cambria Math"/>
                        </a:rPr>
                        <m:t>+</m:t>
                      </m:r>
                      <m:rad>
                        <m:radPr>
                          <m:degHide m:val="on"/>
                          <m:ctrlPr>
                            <a:rPr lang="en-US" sz="2800" b="0" i="1" smtClean="0">
                              <a:latin typeface="Cambria Math" panose="02040503050406030204" pitchFamily="18" charset="0"/>
                            </a:rPr>
                          </m:ctrlPr>
                        </m:radPr>
                        <m:deg/>
                        <m:e>
                          <m:f>
                            <m:fPr>
                              <m:ctrlPr>
                                <a:rPr lang="en-US" sz="2800" b="0" i="1" smtClean="0">
                                  <a:latin typeface="Cambria Math" panose="02040503050406030204" pitchFamily="18" charset="0"/>
                                </a:rPr>
                              </m:ctrlPr>
                            </m:fPr>
                            <m:num>
                              <m:r>
                                <a:rPr lang="en-US" sz="2800" b="0" i="0" smtClean="0">
                                  <a:latin typeface="Cambria Math"/>
                                </a:rPr>
                                <m:t>2</m:t>
                              </m:r>
                              <m:r>
                                <m:rPr>
                                  <m:sty m:val="p"/>
                                </m:rPr>
                                <a:rPr lang="en-US" sz="2800" b="0" i="0" smtClean="0">
                                  <a:latin typeface="Cambria Math"/>
                                </a:rPr>
                                <m:t>log</m:t>
                              </m:r>
                              <m:r>
                                <a:rPr lang="en-US" sz="2800" b="0" i="1" smtClean="0">
                                  <a:latin typeface="Cambria Math"/>
                                </a:rPr>
                                <m:t>⁡(</m:t>
                              </m:r>
                              <m:r>
                                <a:rPr lang="en-US" sz="2800" b="0" i="1" smtClean="0">
                                  <a:latin typeface="Cambria Math"/>
                                </a:rPr>
                                <m:t>𝑡</m:t>
                              </m:r>
                              <m:r>
                                <a:rPr lang="en-US" sz="2800" b="0" i="1" smtClean="0">
                                  <a:latin typeface="Cambria Math"/>
                                  <a:ea typeface="Cambria Math"/>
                                </a:rPr>
                                <m:t>)</m:t>
                              </m:r>
                            </m:num>
                            <m:den>
                              <m:sSub>
                                <m:sSubPr>
                                  <m:ctrlPr>
                                    <a:rPr lang="en-US" sz="2800" b="0" i="1" smtClean="0">
                                      <a:latin typeface="Cambria Math" panose="02040503050406030204" pitchFamily="18" charset="0"/>
                                    </a:rPr>
                                  </m:ctrlPr>
                                </m:sSubPr>
                                <m:e>
                                  <m:r>
                                    <a:rPr lang="en-US" sz="2800" b="0" i="1" smtClean="0">
                                      <a:latin typeface="Cambria Math"/>
                                    </a:rPr>
                                    <m:t>𝑛</m:t>
                                  </m:r>
                                </m:e>
                                <m:sub>
                                  <m:r>
                                    <a:rPr lang="en-US" sz="2800" b="0" i="1" smtClean="0">
                                      <a:latin typeface="Cambria Math"/>
                                    </a:rPr>
                                    <m:t>𝑖</m:t>
                                  </m:r>
                                </m:sub>
                              </m:sSub>
                            </m:den>
                          </m:f>
                        </m:e>
                      </m:rad>
                    </m:oMath>
                  </m:oMathPara>
                </a14:m>
                <a:endParaRPr lang="en-US" sz="2800" dirty="0"/>
              </a:p>
            </p:txBody>
          </p:sp>
        </mc:Choice>
        <mc:Fallback xmlns="">
          <p:sp>
            <p:nvSpPr>
              <p:cNvPr id="4" name="TextBox 3"/>
              <p:cNvSpPr txBox="1">
                <a:spLocks noRot="1" noChangeAspect="1" noMove="1" noResize="1" noEditPoints="1" noAdjustHandles="1" noChangeArrowheads="1" noChangeShapeType="1" noTextEdit="1"/>
              </p:cNvSpPr>
              <p:nvPr/>
            </p:nvSpPr>
            <p:spPr>
              <a:xfrm>
                <a:off x="3066294" y="3256694"/>
                <a:ext cx="2401811" cy="1365374"/>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4672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UCB Regret Bound</a:t>
            </a:r>
            <a:endParaRPr lang="en-US" dirty="0"/>
          </a:p>
        </p:txBody>
      </p:sp>
      <p:sp>
        <p:nvSpPr>
          <p:cNvPr id="11" name="Content Placeholder 10"/>
          <p:cNvSpPr>
            <a:spLocks noGrp="1"/>
          </p:cNvSpPr>
          <p:nvPr>
            <p:ph idx="1"/>
          </p:nvPr>
        </p:nvSpPr>
        <p:spPr/>
        <p:txBody>
          <a:bodyPr>
            <a:normAutofit lnSpcReduction="10000"/>
          </a:bodyPr>
          <a:lstStyle/>
          <a:p>
            <a:r>
              <a:rPr lang="en-US" dirty="0"/>
              <a:t>Problem-independent:   “no regret”</a:t>
            </a:r>
          </a:p>
          <a:p>
            <a:endParaRPr lang="en-US" dirty="0"/>
          </a:p>
          <a:p>
            <a:endParaRPr lang="en-US" dirty="0"/>
          </a:p>
          <a:p>
            <a:endParaRPr lang="en-US" dirty="0"/>
          </a:p>
          <a:p>
            <a:r>
              <a:rPr lang="en-US" dirty="0"/>
              <a:t>Problem-dependent:</a:t>
            </a:r>
          </a:p>
          <a:p>
            <a:endParaRPr lang="en-US" dirty="0"/>
          </a:p>
          <a:p>
            <a:endParaRPr lang="en-US" dirty="0"/>
          </a:p>
          <a:p>
            <a:endParaRPr lang="en-US" dirty="0"/>
          </a:p>
          <a:p>
            <a:endParaRPr lang="en-US" dirty="0"/>
          </a:p>
          <a:p>
            <a:r>
              <a:rPr lang="en-US" dirty="0"/>
              <a:t>Can’t do much better!</a:t>
            </a:r>
          </a:p>
        </p:txBody>
      </p:sp>
      <p:sp>
        <p:nvSpPr>
          <p:cNvPr id="2" name="Slide Number Placeholder 1"/>
          <p:cNvSpPr>
            <a:spLocks noGrp="1"/>
          </p:cNvSpPr>
          <p:nvPr>
            <p:ph type="sldNum" sz="quarter" idx="12"/>
          </p:nvPr>
        </p:nvSpPr>
        <p:spPr/>
        <p:txBody>
          <a:bodyPr/>
          <a:lstStyle/>
          <a:p>
            <a:fld id="{A2EF37A0-74FC-AB4F-AE4C-D9BFC6719E9F}" type="slidenum">
              <a:rPr lang="en-US" smtClean="0"/>
              <a:pPr/>
              <a:t>24</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2334814" y="2375607"/>
                <a:ext cx="2311467" cy="6141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𝑂</m:t>
                      </m:r>
                      <m:r>
                        <a:rPr lang="en-US" sz="2800" b="0" i="1" smtClean="0">
                          <a:latin typeface="Cambria Math"/>
                        </a:rPr>
                        <m:t>(</m:t>
                      </m:r>
                      <m:rad>
                        <m:radPr>
                          <m:degHide m:val="on"/>
                          <m:ctrlPr>
                            <a:rPr lang="en-US" sz="2800" b="0" i="1" smtClean="0">
                              <a:latin typeface="Cambria Math" panose="02040503050406030204" pitchFamily="18" charset="0"/>
                            </a:rPr>
                          </m:ctrlPr>
                        </m:radPr>
                        <m:deg/>
                        <m:e>
                          <m:r>
                            <a:rPr lang="en-US" sz="2800" b="0" i="1" smtClean="0">
                              <a:latin typeface="Cambria Math"/>
                            </a:rPr>
                            <m:t>𝑁𝑇𝑙𝑜𝑔𝑇</m:t>
                          </m:r>
                        </m:e>
                      </m:rad>
                      <m:r>
                        <a:rPr lang="en-US" sz="2800" b="0" i="1" smtClean="0">
                          <a:latin typeface="Cambria Math"/>
                        </a:rPr>
                        <m:t>)</m:t>
                      </m:r>
                    </m:oMath>
                  </m:oMathPara>
                </a14:m>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2334814" y="2375607"/>
                <a:ext cx="2311467" cy="61414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2057400" y="3938340"/>
                <a:ext cx="2768387" cy="12379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a:rPr>
                        <m:t>𝑂</m:t>
                      </m:r>
                      <m:d>
                        <m:dPr>
                          <m:ctrlPr>
                            <a:rPr lang="en-US" sz="2800" b="0" i="1" smtClean="0">
                              <a:latin typeface="Cambria Math" panose="02040503050406030204" pitchFamily="18" charset="0"/>
                            </a:rPr>
                          </m:ctrlPr>
                        </m:dPr>
                        <m:e>
                          <m:f>
                            <m:fPr>
                              <m:ctrlPr>
                                <a:rPr lang="en-US" sz="2800" b="0" i="1" smtClean="0">
                                  <a:latin typeface="Cambria Math" panose="02040503050406030204" pitchFamily="18" charset="0"/>
                                </a:rPr>
                              </m:ctrlPr>
                            </m:fPr>
                            <m:num>
                              <m:func>
                                <m:funcPr>
                                  <m:ctrlPr>
                                    <a:rPr lang="en-US" sz="2800" b="0" i="1" smtClean="0">
                                      <a:latin typeface="Cambria Math" panose="02040503050406030204" pitchFamily="18" charset="0"/>
                                    </a:rPr>
                                  </m:ctrlPr>
                                </m:funcPr>
                                <m:fName>
                                  <m:r>
                                    <m:rPr>
                                      <m:sty m:val="p"/>
                                    </m:rPr>
                                    <a:rPr lang="en-US" sz="2800" b="0" i="0" smtClean="0">
                                      <a:latin typeface="Cambria Math"/>
                                    </a:rPr>
                                    <m:t>log</m:t>
                                  </m:r>
                                </m:fName>
                                <m:e>
                                  <m:r>
                                    <a:rPr lang="en-US" sz="2800" b="0" i="1" smtClean="0">
                                      <a:latin typeface="Cambria Math"/>
                                    </a:rPr>
                                    <m:t>𝑇</m:t>
                                  </m:r>
                                </m:e>
                              </m:func>
                            </m:num>
                            <m:den>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a:rPr>
                                        <m:t>min</m:t>
                                      </m:r>
                                    </m:e>
                                    <m:lim>
                                      <m:r>
                                        <a:rPr lang="en-US" sz="2800" b="0" i="1" smtClean="0">
                                          <a:latin typeface="Cambria Math"/>
                                        </a:rPr>
                                        <m:t>𝑖</m:t>
                                      </m:r>
                                    </m:lim>
                                  </m:limLow>
                                </m:fName>
                                <m:e>
                                  <m:sSup>
                                    <m:sSupPr>
                                      <m:ctrlPr>
                                        <a:rPr lang="en-US" sz="2800" b="0" i="1" smtClean="0">
                                          <a:latin typeface="Cambria Math" panose="02040503050406030204" pitchFamily="18" charset="0"/>
                                        </a:rPr>
                                      </m:ctrlPr>
                                    </m:sSupPr>
                                    <m:e>
                                      <m:r>
                                        <a:rPr lang="en-US" sz="2800" b="0" i="1" smtClean="0">
                                          <a:latin typeface="Cambria Math"/>
                                        </a:rPr>
                                        <m:t>𝜇</m:t>
                                      </m:r>
                                    </m:e>
                                    <m:sup>
                                      <m:r>
                                        <a:rPr lang="en-US" sz="2800" b="0" i="1" smtClean="0">
                                          <a:latin typeface="Cambria Math"/>
                                        </a:rPr>
                                        <m:t>∗</m:t>
                                      </m:r>
                                    </m:sup>
                                  </m:sSup>
                                  <m:r>
                                    <a:rPr lang="en-US" sz="2800" b="0" i="1" smtClean="0">
                                      <a:latin typeface="Cambria Math"/>
                                    </a:rPr>
                                    <m:t>−</m:t>
                                  </m:r>
                                  <m:sSub>
                                    <m:sSubPr>
                                      <m:ctrlPr>
                                        <a:rPr lang="en-US" sz="2800" b="0" i="1" smtClean="0">
                                          <a:latin typeface="Cambria Math" panose="02040503050406030204" pitchFamily="18" charset="0"/>
                                        </a:rPr>
                                      </m:ctrlPr>
                                    </m:sSubPr>
                                    <m:e>
                                      <m:r>
                                        <a:rPr lang="en-US" sz="2800" b="0" i="1" smtClean="0">
                                          <a:latin typeface="Cambria Math"/>
                                        </a:rPr>
                                        <m:t>𝜇</m:t>
                                      </m:r>
                                    </m:e>
                                    <m:sub>
                                      <m:r>
                                        <a:rPr lang="en-US" sz="2800" b="0" i="1" smtClean="0">
                                          <a:latin typeface="Cambria Math"/>
                                        </a:rPr>
                                        <m:t>𝑖</m:t>
                                      </m:r>
                                    </m:sub>
                                  </m:sSub>
                                </m:e>
                              </m:func>
                            </m:den>
                          </m:f>
                        </m:e>
                      </m:d>
                    </m:oMath>
                  </m:oMathPara>
                </a14:m>
                <a:endParaRPr lang="en-US" sz="2800" dirty="0"/>
              </a:p>
            </p:txBody>
          </p:sp>
        </mc:Choice>
        <mc:Fallback xmlns="">
          <p:sp>
            <p:nvSpPr>
              <p:cNvPr id="9" name="Rectangle 8"/>
              <p:cNvSpPr>
                <a:spLocks noRot="1" noChangeAspect="1" noMove="1" noResize="1" noEditPoints="1" noAdjustHandles="1" noChangeArrowheads="1" noChangeShapeType="1" noTextEdit="1"/>
              </p:cNvSpPr>
              <p:nvPr/>
            </p:nvSpPr>
            <p:spPr>
              <a:xfrm>
                <a:off x="2057400" y="3938340"/>
                <a:ext cx="2768387" cy="123796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2189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5"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199" y="152718"/>
            <a:ext cx="6328611" cy="1371600"/>
          </a:xfrm>
        </p:spPr>
        <p:txBody>
          <a:bodyPr/>
          <a:lstStyle/>
          <a:p>
            <a:r>
              <a:rPr lang="en-US"/>
              <a:t>Contextual Bandits</a:t>
            </a:r>
          </a:p>
        </p:txBody>
      </p:sp>
      <p:sp>
        <p:nvSpPr>
          <p:cNvPr id="3" name="Content Placeholder 2"/>
          <p:cNvSpPr>
            <a:spLocks noGrp="1"/>
          </p:cNvSpPr>
          <p:nvPr>
            <p:ph idx="1"/>
          </p:nvPr>
        </p:nvSpPr>
        <p:spPr/>
        <p:txBody>
          <a:bodyPr>
            <a:normAutofit fontScale="85000" lnSpcReduction="20000"/>
          </a:bodyPr>
          <a:lstStyle/>
          <a:p>
            <a:pPr indent="-182880"/>
            <a:r>
              <a:rPr lang="en-US" dirty="0">
                <a:sym typeface="Helvetica Neue Medium"/>
              </a:rPr>
              <a:t>Scenarios</a:t>
            </a:r>
          </a:p>
          <a:p>
            <a:pPr marL="114300" indent="-342900">
              <a:buFont typeface="Arial" charset="0"/>
              <a:buChar char="•"/>
            </a:pPr>
            <a:r>
              <a:rPr lang="en-US" b="0" dirty="0"/>
              <a:t>In personalized news article recommendation the task is to select, from a pool of candidates, a news article to display whenever a new user visits a website. The articles correspond to arms, and a reward is obtained whenever the user clicks on the selected article. </a:t>
            </a:r>
          </a:p>
          <a:p>
            <a:pPr indent="-182880"/>
            <a:r>
              <a:rPr lang="en-US" dirty="0"/>
              <a:t>Side information (context)</a:t>
            </a:r>
          </a:p>
          <a:p>
            <a:pPr marL="114300" indent="-342900">
              <a:buFont typeface="Arial" charset="0"/>
              <a:buChar char="•"/>
            </a:pPr>
            <a:r>
              <a:rPr lang="en-US" b="0" dirty="0"/>
              <a:t>For the user this may include historical activities, demographic information, and geolocation; </a:t>
            </a:r>
          </a:p>
          <a:p>
            <a:pPr marL="114300" indent="-342900">
              <a:buFont typeface="Arial" charset="0"/>
              <a:buChar char="•"/>
            </a:pPr>
            <a:r>
              <a:rPr lang="en-US" b="0" dirty="0"/>
              <a:t>For the articles, we may have content information and categories.</a:t>
            </a:r>
            <a:endParaRPr lang="en-US" b="0" dirty="0">
              <a:sym typeface="Helvetica Neue Medium"/>
            </a:endParaRPr>
          </a:p>
          <a:p>
            <a:pPr indent="-182880"/>
            <a:r>
              <a:rPr lang="en-US" dirty="0">
                <a:sym typeface="Helvetica Neue Medium"/>
              </a:rPr>
              <a:t>Model</a:t>
            </a:r>
          </a:p>
          <a:p>
            <a:pPr marL="114300" indent="-342900">
              <a:buFont typeface="Arial" charset="0"/>
              <a:buChar char="•"/>
            </a:pPr>
            <a:r>
              <a:rPr lang="en-US" b="0" dirty="0"/>
              <a:t>The world announces some context information x (think of this as a high dimensional bit vector if that helps).</a:t>
            </a:r>
          </a:p>
          <a:p>
            <a:pPr marL="114300" indent="-342900">
              <a:buFont typeface="Arial" charset="0"/>
              <a:buChar char="•"/>
            </a:pPr>
            <a:r>
              <a:rPr lang="en-US" b="0" dirty="0"/>
              <a:t>A policy chooses arm a from 1 of k arms (i.e. 1 of k ads).</a:t>
            </a:r>
          </a:p>
          <a:p>
            <a:pPr marL="114300" indent="-342900">
              <a:buFont typeface="Arial" charset="0"/>
              <a:buChar char="•"/>
            </a:pPr>
            <a:r>
              <a:rPr lang="en-US" b="0" dirty="0"/>
              <a:t>The world reveals the reward </a:t>
            </a:r>
            <a:r>
              <a:rPr lang="en-US" b="0" dirty="0" err="1"/>
              <a:t>r</a:t>
            </a:r>
            <a:r>
              <a:rPr lang="en-US" b="0" baseline="-25000" dirty="0" err="1"/>
              <a:t>a</a:t>
            </a:r>
            <a:r>
              <a:rPr lang="en-US" b="0" dirty="0"/>
              <a:t> of the chosen arm (i.e. whether the ad is clicked on).</a:t>
            </a:r>
            <a:endParaRPr lang="en-US" dirty="0">
              <a:sym typeface="Helvetica Neue Medium"/>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pPr/>
              <a:t>25</a:t>
            </a:fld>
            <a:endParaRPr lang="en-US"/>
          </a:p>
        </p:txBody>
      </p:sp>
    </p:spTree>
    <p:extLst>
      <p:ext uri="{BB962C8B-B14F-4D97-AF65-F5344CB8AC3E}">
        <p14:creationId xmlns:p14="http://schemas.microsoft.com/office/powerpoint/2010/main" val="993407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p:cNvSpPr>
          <p:nvPr>
            <p:ph type="title"/>
          </p:nvPr>
        </p:nvSpPr>
        <p:spPr>
          <a:xfrm>
            <a:off x="457200" y="152718"/>
            <a:ext cx="7756358" cy="1371600"/>
          </a:xfrm>
        </p:spPr>
        <p:txBody>
          <a:bodyPr>
            <a:normAutofit fontScale="90000"/>
          </a:bodyPr>
          <a:lstStyle/>
          <a:p>
            <a:r>
              <a:rPr lang="en-US"/>
              <a:t>Automated decisions of consequence</a:t>
            </a:r>
          </a:p>
        </p:txBody>
      </p:sp>
      <p:sp>
        <p:nvSpPr>
          <p:cNvPr id="195" name="Shape 195"/>
          <p:cNvSpPr>
            <a:spLocks noGrp="1"/>
          </p:cNvSpPr>
          <p:nvPr>
            <p:ph type="sldNum" sz="quarter" idx="2"/>
          </p:nvPr>
        </p:nvSpPr>
        <p:spPr/>
        <p:txBody>
          <a:bodyPr/>
          <a:lstStyle/>
          <a:p>
            <a:fld id="{86CB4B4D-7CA3-9044-876B-883B54F8677D}" type="slidenum">
              <a:rPr lang="is-IS" smtClean="0"/>
              <a:pPr/>
              <a:t>26</a:t>
            </a:fld>
            <a:endParaRPr lang="is-IS"/>
          </a:p>
        </p:txBody>
      </p:sp>
      <p:grpSp>
        <p:nvGrpSpPr>
          <p:cNvPr id="6" name="Group 5"/>
          <p:cNvGrpSpPr/>
          <p:nvPr/>
        </p:nvGrpSpPr>
        <p:grpSpPr>
          <a:xfrm>
            <a:off x="460823" y="2115248"/>
            <a:ext cx="2030156" cy="1982813"/>
            <a:chOff x="460823" y="2115248"/>
            <a:chExt cx="2030156" cy="1982813"/>
          </a:xfrm>
        </p:grpSpPr>
        <p:grpSp>
          <p:nvGrpSpPr>
            <p:cNvPr id="200" name="Group 200"/>
            <p:cNvGrpSpPr/>
            <p:nvPr/>
          </p:nvGrpSpPr>
          <p:grpSpPr>
            <a:xfrm>
              <a:off x="460823" y="2115248"/>
              <a:ext cx="2030156" cy="1135844"/>
              <a:chOff x="0" y="403462"/>
              <a:chExt cx="2887331" cy="1615420"/>
            </a:xfrm>
          </p:grpSpPr>
          <p:pic>
            <p:nvPicPr>
              <p:cNvPr id="196" name="pasted-image.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34818" y="1395618"/>
                <a:ext cx="934899" cy="623266"/>
              </a:xfrm>
              <a:prstGeom prst="rect">
                <a:avLst/>
              </a:prstGeom>
              <a:ln w="12700" cap="flat">
                <a:noFill/>
                <a:miter lim="400000"/>
              </a:ln>
              <a:effectLst/>
            </p:spPr>
          </p:pic>
          <p:pic>
            <p:nvPicPr>
              <p:cNvPr id="197" name="pasted-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577886"/>
                <a:ext cx="1404536" cy="550111"/>
              </a:xfrm>
              <a:prstGeom prst="rect">
                <a:avLst/>
              </a:prstGeom>
              <a:ln w="12700" cap="flat">
                <a:noFill/>
                <a:miter lim="400000"/>
              </a:ln>
              <a:effectLst/>
            </p:spPr>
          </p:pic>
          <p:pic>
            <p:nvPicPr>
              <p:cNvPr id="198"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66995" y="403462"/>
                <a:ext cx="934898" cy="446394"/>
              </a:xfrm>
              <a:prstGeom prst="rect">
                <a:avLst/>
              </a:prstGeom>
              <a:ln w="12700" cap="flat">
                <a:noFill/>
                <a:miter lim="400000"/>
              </a:ln>
              <a:effectLst/>
            </p:spPr>
          </p:pic>
          <p:pic>
            <p:nvPicPr>
              <p:cNvPr id="199" name="pasted-image.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381556" y="1525633"/>
                <a:ext cx="1505776" cy="363236"/>
              </a:xfrm>
              <a:prstGeom prst="rect">
                <a:avLst/>
              </a:prstGeom>
              <a:ln w="12700" cap="flat">
                <a:noFill/>
                <a:miter lim="400000"/>
              </a:ln>
              <a:effectLst/>
            </p:spPr>
          </p:pic>
        </p:grpSp>
        <p:sp>
          <p:nvSpPr>
            <p:cNvPr id="201" name="Shape 201"/>
            <p:cNvSpPr/>
            <p:nvPr/>
          </p:nvSpPr>
          <p:spPr>
            <a:xfrm>
              <a:off x="808331" y="3795093"/>
              <a:ext cx="1088439"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lvl="1" algn="ctr">
                <a:defRPr b="1">
                  <a:solidFill>
                    <a:srgbClr val="FF2600"/>
                  </a:solidFill>
                </a:defRPr>
              </a:pPr>
              <a:r>
                <a:rPr sz="1500">
                  <a:solidFill>
                    <a:schemeClr val="tx2"/>
                  </a:solidFill>
                </a:rPr>
                <a:t>Hiring</a:t>
              </a:r>
            </a:p>
          </p:txBody>
        </p:sp>
      </p:grpSp>
      <p:grpSp>
        <p:nvGrpSpPr>
          <p:cNvPr id="7" name="Group 6"/>
          <p:cNvGrpSpPr/>
          <p:nvPr/>
        </p:nvGrpSpPr>
        <p:grpSpPr>
          <a:xfrm>
            <a:off x="3038791" y="1809774"/>
            <a:ext cx="2509947" cy="2317328"/>
            <a:chOff x="3038791" y="1809774"/>
            <a:chExt cx="2509947" cy="2317328"/>
          </a:xfrm>
        </p:grpSpPr>
        <p:sp>
          <p:nvSpPr>
            <p:cNvPr id="202" name="Shape 202"/>
            <p:cNvSpPr/>
            <p:nvPr/>
          </p:nvSpPr>
          <p:spPr>
            <a:xfrm>
              <a:off x="3747925" y="3824134"/>
              <a:ext cx="817533" cy="30296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2600"/>
                  </a:solidFill>
                </a:defRPr>
              </a:lvl1pPr>
            </a:lstStyle>
            <a:p>
              <a:pPr algn="ctr"/>
              <a:r>
                <a:rPr sz="1500">
                  <a:solidFill>
                    <a:schemeClr val="tx2"/>
                  </a:solidFill>
                </a:rPr>
                <a:t>Lending</a:t>
              </a:r>
            </a:p>
          </p:txBody>
        </p:sp>
        <p:grpSp>
          <p:nvGrpSpPr>
            <p:cNvPr id="208" name="Group 208"/>
            <p:cNvGrpSpPr/>
            <p:nvPr/>
          </p:nvGrpSpPr>
          <p:grpSpPr>
            <a:xfrm>
              <a:off x="3038791" y="1809774"/>
              <a:ext cx="2509947" cy="1577537"/>
              <a:chOff x="0" y="0"/>
              <a:chExt cx="3569701" cy="2243607"/>
            </a:xfrm>
          </p:grpSpPr>
          <p:pic>
            <p:nvPicPr>
              <p:cNvPr id="205" name="pasted-image.png"/>
              <p:cNvPicPr>
                <a:picLocks noChangeAspect="1"/>
              </p:cNvPicPr>
              <p:nvPr/>
            </p:nvPicPr>
            <p:blipFill>
              <a:blip r:embed="rId6"/>
              <a:stretch>
                <a:fillRect/>
              </a:stretch>
            </p:blipFill>
            <p:spPr>
              <a:xfrm>
                <a:off x="0" y="751628"/>
                <a:ext cx="3247748" cy="608170"/>
              </a:xfrm>
              <a:prstGeom prst="rect">
                <a:avLst/>
              </a:prstGeom>
              <a:ln w="12700" cap="flat">
                <a:noFill/>
                <a:miter lim="400000"/>
              </a:ln>
              <a:effectLst/>
            </p:spPr>
          </p:pic>
          <p:pic>
            <p:nvPicPr>
              <p:cNvPr id="206" name="pasted-image.png"/>
              <p:cNvPicPr>
                <a:picLocks noChangeAspect="1"/>
              </p:cNvPicPr>
              <p:nvPr/>
            </p:nvPicPr>
            <p:blipFill>
              <a:blip r:embed="rId7"/>
              <a:stretch>
                <a:fillRect/>
              </a:stretch>
            </p:blipFill>
            <p:spPr>
              <a:xfrm>
                <a:off x="765310" y="1520302"/>
                <a:ext cx="2804392" cy="723306"/>
              </a:xfrm>
              <a:prstGeom prst="rect">
                <a:avLst/>
              </a:prstGeom>
              <a:ln w="12700" cap="flat">
                <a:noFill/>
                <a:miter lim="400000"/>
              </a:ln>
              <a:effectLst/>
            </p:spPr>
          </p:pic>
          <p:pic>
            <p:nvPicPr>
              <p:cNvPr id="207"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501863" y="0"/>
                <a:ext cx="1872079" cy="814905"/>
              </a:xfrm>
              <a:prstGeom prst="rect">
                <a:avLst/>
              </a:prstGeom>
              <a:ln w="12700" cap="flat">
                <a:noFill/>
                <a:miter lim="400000"/>
              </a:ln>
              <a:effectLst/>
            </p:spPr>
          </p:pic>
        </p:grpSp>
      </p:grpSp>
      <p:grpSp>
        <p:nvGrpSpPr>
          <p:cNvPr id="8" name="Group 7"/>
          <p:cNvGrpSpPr/>
          <p:nvPr/>
        </p:nvGrpSpPr>
        <p:grpSpPr>
          <a:xfrm>
            <a:off x="6514377" y="1755015"/>
            <a:ext cx="1829348" cy="2474091"/>
            <a:chOff x="6514377" y="1755015"/>
            <a:chExt cx="1829348" cy="2474091"/>
          </a:xfrm>
        </p:grpSpPr>
        <p:sp>
          <p:nvSpPr>
            <p:cNvPr id="203" name="Shape 203"/>
            <p:cNvSpPr/>
            <p:nvPr/>
          </p:nvSpPr>
          <p:spPr>
            <a:xfrm>
              <a:off x="6773545" y="3695306"/>
              <a:ext cx="1086837" cy="533800"/>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b="1">
                  <a:solidFill>
                    <a:srgbClr val="FF2600"/>
                  </a:solidFill>
                </a:defRPr>
              </a:pPr>
              <a:r>
                <a:rPr sz="1500">
                  <a:solidFill>
                    <a:schemeClr val="tx2"/>
                  </a:solidFill>
                </a:rPr>
                <a:t>Policing/</a:t>
              </a:r>
            </a:p>
            <a:p>
              <a:pPr algn="ctr">
                <a:defRPr b="1">
                  <a:solidFill>
                    <a:srgbClr val="FF2600"/>
                  </a:solidFill>
                </a:defRPr>
              </a:pPr>
              <a:r>
                <a:rPr sz="1500">
                  <a:solidFill>
                    <a:schemeClr val="tx2"/>
                  </a:solidFill>
                </a:rPr>
                <a:t>sentencing</a:t>
              </a:r>
            </a:p>
          </p:txBody>
        </p:sp>
        <p:grpSp>
          <p:nvGrpSpPr>
            <p:cNvPr id="211" name="Group 211"/>
            <p:cNvGrpSpPr/>
            <p:nvPr/>
          </p:nvGrpSpPr>
          <p:grpSpPr>
            <a:xfrm>
              <a:off x="6514377" y="1755015"/>
              <a:ext cx="1829348" cy="1558226"/>
              <a:chOff x="0" y="0"/>
              <a:chExt cx="2601739" cy="2216142"/>
            </a:xfrm>
          </p:grpSpPr>
          <p:pic>
            <p:nvPicPr>
              <p:cNvPr id="209" name="pasted-image.png"/>
              <p:cNvPicPr>
                <a:picLocks noChangeAspect="1"/>
              </p:cNvPicPr>
              <p:nvPr/>
            </p:nvPicPr>
            <p:blipFill>
              <a:blip r:embed="rId9"/>
              <a:stretch>
                <a:fillRect/>
              </a:stretch>
            </p:blipFill>
            <p:spPr>
              <a:xfrm>
                <a:off x="368594" y="1409729"/>
                <a:ext cx="2233146" cy="806414"/>
              </a:xfrm>
              <a:prstGeom prst="rect">
                <a:avLst/>
              </a:prstGeom>
              <a:ln w="12700" cap="flat">
                <a:noFill/>
                <a:miter lim="400000"/>
              </a:ln>
              <a:effectLst/>
            </p:spPr>
          </p:pic>
          <p:pic>
            <p:nvPicPr>
              <p:cNvPr id="210" name="pasted-image.jpg"/>
              <p:cNvPicPr>
                <a:picLocks noChangeAspect="1"/>
              </p:cNvPicPr>
              <p:nvPr/>
            </p:nvPicPr>
            <p:blipFill>
              <a:blip r:embed="rId10"/>
              <a:stretch>
                <a:fillRect/>
              </a:stretch>
            </p:blipFill>
            <p:spPr>
              <a:xfrm>
                <a:off x="0" y="0"/>
                <a:ext cx="1680202" cy="1680202"/>
              </a:xfrm>
              <a:prstGeom prst="rect">
                <a:avLst/>
              </a:prstGeom>
              <a:ln w="12700" cap="flat">
                <a:noFill/>
                <a:miter lim="400000"/>
              </a:ln>
              <a:effectLst/>
            </p:spPr>
          </p:pic>
        </p:grpSp>
      </p:grpSp>
      <p:pic>
        <p:nvPicPr>
          <p:cNvPr id="25"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928443" y="4569915"/>
            <a:ext cx="1612824" cy="2079539"/>
          </a:xfrm>
          <a:prstGeom prst="rect">
            <a:avLst/>
          </a:prstGeom>
          <a:ln w="12700">
            <a:miter lim="400000"/>
          </a:ln>
        </p:spPr>
      </p:pic>
      <p:sp>
        <p:nvSpPr>
          <p:cNvPr id="26" name="Shape 214"/>
          <p:cNvSpPr/>
          <p:nvPr/>
        </p:nvSpPr>
        <p:spPr>
          <a:xfrm>
            <a:off x="833384" y="4440938"/>
            <a:ext cx="3188373"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Search for minority names </a:t>
            </a:r>
            <a:r>
              <a:rPr lang="en-US" dirty="0">
                <a:sym typeface="Wingdings"/>
              </a:rPr>
              <a:t> </a:t>
            </a:r>
          </a:p>
          <a:p>
            <a:r>
              <a:rPr lang="en-US" dirty="0">
                <a:sym typeface="Wingdings"/>
              </a:rPr>
              <a:t>	</a:t>
            </a:r>
            <a:r>
              <a:rPr dirty="0"/>
              <a:t>ads for DUI/arrest records</a:t>
            </a:r>
          </a:p>
        </p:txBody>
      </p:sp>
      <p:sp>
        <p:nvSpPr>
          <p:cNvPr id="27" name="Shape 216"/>
          <p:cNvSpPr/>
          <p:nvPr/>
        </p:nvSpPr>
        <p:spPr>
          <a:xfrm>
            <a:off x="808331" y="5365157"/>
            <a:ext cx="5201745" cy="6261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r>
              <a:rPr dirty="0"/>
              <a:t>Female cookies </a:t>
            </a:r>
            <a:r>
              <a:rPr lang="en-US" dirty="0">
                <a:sym typeface="Wingdings"/>
              </a:rPr>
              <a:t></a:t>
            </a:r>
            <a:endParaRPr dirty="0"/>
          </a:p>
          <a:p>
            <a:r>
              <a:rPr lang="en-US" dirty="0"/>
              <a:t>	</a:t>
            </a:r>
            <a:r>
              <a:rPr dirty="0"/>
              <a:t>less freq. shown professional job opening </a:t>
            </a:r>
            <a:r>
              <a:rPr lang="en-US" dirty="0"/>
              <a:t>ads</a:t>
            </a:r>
            <a:endParaRPr dirty="0"/>
          </a:p>
        </p:txBody>
      </p:sp>
      <p:sp>
        <p:nvSpPr>
          <p:cNvPr id="28" name="Shape 204"/>
          <p:cNvSpPr/>
          <p:nvPr/>
        </p:nvSpPr>
        <p:spPr>
          <a:xfrm>
            <a:off x="4707970" y="801363"/>
            <a:ext cx="3377528" cy="48327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defRPr sz="1900"/>
            </a:pPr>
            <a:r>
              <a:rPr lang="en-US" sz="1336" dirty="0"/>
              <a:t>[Sweeney 2013, </a:t>
            </a:r>
            <a:r>
              <a:rPr sz="1336" dirty="0"/>
              <a:t>Miller 2015</a:t>
            </a:r>
            <a:r>
              <a:rPr lang="en-US" sz="1336" dirty="0"/>
              <a:t>, </a:t>
            </a:r>
            <a:r>
              <a:rPr sz="1336"/>
              <a:t>Byrnes 2016</a:t>
            </a:r>
            <a:r>
              <a:rPr lang="en-US" sz="1336"/>
              <a:t>,</a:t>
            </a:r>
            <a:r>
              <a:rPr sz="1336"/>
              <a:t> </a:t>
            </a:r>
            <a:endParaRPr sz="1336" dirty="0"/>
          </a:p>
          <a:p>
            <a:pPr>
              <a:defRPr sz="1900"/>
            </a:pPr>
            <a:r>
              <a:rPr lang="en-US" sz="1336" dirty="0"/>
              <a:t> </a:t>
            </a:r>
            <a:r>
              <a:rPr sz="1336" dirty="0" err="1"/>
              <a:t>Rudin</a:t>
            </a:r>
            <a:r>
              <a:rPr lang="en-US" sz="1336" dirty="0"/>
              <a:t> </a:t>
            </a:r>
            <a:r>
              <a:rPr sz="1336" dirty="0"/>
              <a:t>2013</a:t>
            </a:r>
            <a:r>
              <a:rPr lang="en-US" sz="1336" dirty="0"/>
              <a:t>, </a:t>
            </a:r>
            <a:r>
              <a:rPr sz="1336" dirty="0"/>
              <a:t>Barry-Jester et al. 2015]</a:t>
            </a:r>
          </a:p>
        </p:txBody>
      </p:sp>
    </p:spTree>
    <p:extLst>
      <p:ext uri="{BB962C8B-B14F-4D97-AF65-F5344CB8AC3E}">
        <p14:creationId xmlns:p14="http://schemas.microsoft.com/office/powerpoint/2010/main" val="1579702206"/>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advAuto="0"/>
      <p:bldP spid="27" grpId="0"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Shape 255"/>
          <p:cNvSpPr>
            <a:spLocks noGrp="1"/>
          </p:cNvSpPr>
          <p:nvPr>
            <p:ph type="sldNum" sz="quarter" idx="2"/>
          </p:nvPr>
        </p:nvSpPr>
        <p:spPr/>
        <p:txBody>
          <a:bodyPr/>
          <a:lstStyle/>
          <a:p>
            <a:fld id="{86CB4B4D-7CA3-9044-876B-883B54F8677D}" type="slidenum">
              <a:rPr lang="is-IS" smtClean="0"/>
              <a:pPr/>
              <a:t>27</a:t>
            </a:fld>
            <a:endParaRPr lang="is-IS"/>
          </a:p>
        </p:txBody>
      </p:sp>
      <p:sp>
        <p:nvSpPr>
          <p:cNvPr id="256" name="Shape 256"/>
          <p:cNvSpPr/>
          <p:nvPr/>
        </p:nvSpPr>
        <p:spPr>
          <a:xfrm>
            <a:off x="605607" y="1641763"/>
            <a:ext cx="7672909" cy="3396123"/>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r>
              <a:rPr sz="2400" dirty="0"/>
              <a:t>“</a:t>
            </a:r>
            <a:r>
              <a:rPr lang="is-IS" sz="2400" dirty="0"/>
              <a:t>…</a:t>
            </a:r>
            <a:r>
              <a:rPr sz="2400" dirty="0"/>
              <a:t> a lot remains unknown about how big data-driven decisions may or may not use factors that are proxies for race, sex, or other traits that U.S. laws generally prohibit from being used in a wide range of commercial decisions</a:t>
            </a:r>
            <a:r>
              <a:rPr lang="en-US" sz="2400" dirty="0"/>
              <a:t> </a:t>
            </a:r>
            <a:r>
              <a:rPr lang="is-IS" sz="2400" dirty="0"/>
              <a:t>…</a:t>
            </a:r>
            <a:r>
              <a:rPr sz="2400" dirty="0"/>
              <a:t> What can be done to make sure these products and services–and the companies that use them treat consumers fairly and ethically?”</a:t>
            </a:r>
          </a:p>
          <a:p>
            <a:endParaRPr sz="2400" dirty="0"/>
          </a:p>
          <a:p>
            <a:r>
              <a:rPr sz="2400" dirty="0"/>
              <a:t>- FTC Commissioner Julie Brill [2015]</a:t>
            </a:r>
          </a:p>
        </p:txBody>
      </p:sp>
      <p:pic>
        <p:nvPicPr>
          <p:cNvPr id="4" name="Picture 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517103" y="4251156"/>
            <a:ext cx="2061411" cy="2061411"/>
          </a:xfrm>
          <a:prstGeom prst="rect">
            <a:avLst/>
          </a:prstGeom>
        </p:spPr>
      </p:pic>
    </p:spTree>
    <p:extLst>
      <p:ext uri="{BB962C8B-B14F-4D97-AF65-F5344CB8AC3E}">
        <p14:creationId xmlns:p14="http://schemas.microsoft.com/office/powerpoint/2010/main" val="723347120"/>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a:xfrm>
            <a:off x="457200" y="152718"/>
            <a:ext cx="7620000" cy="1371600"/>
          </a:xfrm>
        </p:spPr>
        <p:txBody>
          <a:bodyPr>
            <a:normAutofit/>
          </a:bodyPr>
          <a:lstStyle/>
          <a:p>
            <a:r>
              <a:rPr lang="en-US" dirty="0"/>
              <a:t>Obvious sources of bias against minorities</a:t>
            </a:r>
          </a:p>
        </p:txBody>
      </p:sp>
      <p:sp>
        <p:nvSpPr>
          <p:cNvPr id="10" name="Content Placeholder 9"/>
          <p:cNvSpPr>
            <a:spLocks noGrp="1"/>
          </p:cNvSpPr>
          <p:nvPr>
            <p:ph idx="1"/>
          </p:nvPr>
        </p:nvSpPr>
        <p:spPr/>
        <p:txBody>
          <a:bodyPr/>
          <a:lstStyle/>
          <a:p>
            <a:r>
              <a:rPr lang="en-US" dirty="0"/>
              <a:t>Less data about smaller populations, harder to learn about</a:t>
            </a:r>
          </a:p>
          <a:p>
            <a:r>
              <a:rPr lang="en-US" dirty="0"/>
              <a:t>Less important to learn about (</a:t>
            </a:r>
            <a:r>
              <a:rPr lang="en-US" dirty="0" err="1"/>
              <a:t>w.r.t</a:t>
            </a:r>
            <a:r>
              <a:rPr lang="en-US" dirty="0"/>
              <a:t>. objective function)</a:t>
            </a:r>
          </a:p>
          <a:p>
            <a:r>
              <a:rPr lang="en-US" dirty="0"/>
              <a:t>Using “one model” which ignores “sensitive” traits</a:t>
            </a:r>
          </a:p>
          <a:p>
            <a:r>
              <a:rPr lang="en-US" dirty="0"/>
              <a:t>Training data the result of historical inequities</a:t>
            </a:r>
          </a:p>
          <a:p>
            <a:endParaRPr lang="en-US" dirty="0"/>
          </a:p>
        </p:txBody>
      </p:sp>
      <p:sp>
        <p:nvSpPr>
          <p:cNvPr id="2" name="Slide Number Placeholder 1"/>
          <p:cNvSpPr>
            <a:spLocks noGrp="1"/>
          </p:cNvSpPr>
          <p:nvPr>
            <p:ph type="sldNum" sz="quarter" idx="12"/>
          </p:nvPr>
        </p:nvSpPr>
        <p:spPr/>
        <p:txBody>
          <a:bodyPr/>
          <a:lstStyle/>
          <a:p>
            <a:fld id="{86CB4B4D-7CA3-9044-876B-883B54F8677D}" type="slidenum">
              <a:rPr lang="uk-UA" smtClean="0"/>
              <a:pPr/>
              <a:t>28</a:t>
            </a:fld>
            <a:endParaRPr lang="uk-UA"/>
          </a:p>
        </p:txBody>
      </p:sp>
      <p:sp>
        <p:nvSpPr>
          <p:cNvPr id="260" name="Shape 260"/>
          <p:cNvSpPr/>
          <p:nvPr/>
        </p:nvSpPr>
        <p:spPr>
          <a:xfrm>
            <a:off x="487686" y="2288217"/>
            <a:ext cx="8168628" cy="47679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lnSpc>
                <a:spcPct val="150000"/>
              </a:lnSpc>
              <a:buSzPct val="75000"/>
              <a:defRPr sz="3200"/>
            </a:pPr>
            <a:endParaRPr sz="2000" dirty="0"/>
          </a:p>
        </p:txBody>
      </p:sp>
      <p:sp>
        <p:nvSpPr>
          <p:cNvPr id="7" name="Rounded Rectangle 6"/>
          <p:cNvSpPr/>
          <p:nvPr/>
        </p:nvSpPr>
        <p:spPr>
          <a:xfrm>
            <a:off x="609600" y="3785937"/>
            <a:ext cx="7652084" cy="12352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dirty="0"/>
              <a:t>Data feedback loops: only observe/update estimates for individuals current model believes are high-quality</a:t>
            </a:r>
            <a:endParaRPr lang="en-US" dirty="0"/>
          </a:p>
        </p:txBody>
      </p:sp>
    </p:spTree>
    <p:extLst>
      <p:ext uri="{BB962C8B-B14F-4D97-AF65-F5344CB8AC3E}">
        <p14:creationId xmlns:p14="http://schemas.microsoft.com/office/powerpoint/2010/main" val="390120173"/>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 name="Shape 263"/>
          <p:cNvSpPr>
            <a:spLocks noGrp="1"/>
          </p:cNvSpPr>
          <p:nvPr>
            <p:ph type="title"/>
          </p:nvPr>
        </p:nvSpPr>
        <p:spPr>
          <a:prstGeom prst="rect">
            <a:avLst/>
          </a:prstGeom>
        </p:spPr>
        <p:txBody>
          <a:bodyPr>
            <a:normAutofit/>
          </a:bodyPr>
          <a:lstStyle/>
          <a:p>
            <a:r>
              <a:rPr lang="en-US" dirty="0"/>
              <a:t>Fairness</a:t>
            </a:r>
            <a:endParaRPr dirty="0"/>
          </a:p>
        </p:txBody>
      </p:sp>
      <p:sp>
        <p:nvSpPr>
          <p:cNvPr id="3" name="Content Placeholder 2"/>
          <p:cNvSpPr>
            <a:spLocks noGrp="1"/>
          </p:cNvSpPr>
          <p:nvPr>
            <p:ph idx="1"/>
          </p:nvPr>
        </p:nvSpPr>
        <p:spPr/>
        <p:txBody>
          <a:bodyPr>
            <a:noAutofit/>
          </a:bodyPr>
          <a:lstStyle/>
          <a:p>
            <a:pPr>
              <a:defRPr sz="4700"/>
            </a:pPr>
            <a:r>
              <a:rPr lang="en-US" sz="2400" dirty="0"/>
              <a:t>A new notion of fairness: </a:t>
            </a:r>
          </a:p>
          <a:p>
            <a:pPr>
              <a:defRPr sz="4700"/>
            </a:pPr>
            <a:endParaRPr lang="en-US" sz="2400" dirty="0"/>
          </a:p>
          <a:p>
            <a:pPr>
              <a:defRPr sz="4700"/>
            </a:pPr>
            <a:endParaRPr lang="en-US" sz="2400" dirty="0"/>
          </a:p>
          <a:p>
            <a:pPr>
              <a:defRPr sz="4700"/>
            </a:pPr>
            <a:endParaRPr lang="en-US" sz="2400" dirty="0"/>
          </a:p>
          <a:p>
            <a:pPr lvl="1">
              <a:defRPr sz="4700"/>
            </a:pPr>
            <a:endParaRPr lang="en-US" sz="2400" dirty="0"/>
          </a:p>
          <a:p>
            <a:pPr>
              <a:defRPr sz="4700"/>
            </a:pPr>
            <a:r>
              <a:rPr lang="en-US" sz="2400" dirty="0"/>
              <a:t>What is the “cost” of this constraint with respect to </a:t>
            </a:r>
            <a:r>
              <a:rPr lang="en-US" sz="2400" dirty="0">
                <a:solidFill>
                  <a:schemeClr val="tx2"/>
                </a:solidFill>
              </a:rPr>
              <a:t>regret minimization</a:t>
            </a:r>
            <a:r>
              <a:rPr lang="en-US" sz="2400" dirty="0"/>
              <a:t>?</a:t>
            </a:r>
          </a:p>
          <a:p>
            <a:endParaRPr lang="en-US" sz="400" dirty="0"/>
          </a:p>
        </p:txBody>
      </p:sp>
      <p:sp>
        <p:nvSpPr>
          <p:cNvPr id="2" name="Slide Number Placeholder 1"/>
          <p:cNvSpPr>
            <a:spLocks noGrp="1"/>
          </p:cNvSpPr>
          <p:nvPr>
            <p:ph type="sldNum" sz="quarter" idx="12"/>
          </p:nvPr>
        </p:nvSpPr>
        <p:spPr/>
        <p:txBody>
          <a:bodyPr/>
          <a:lstStyle/>
          <a:p>
            <a:fld id="{86CB4B4D-7CA3-9044-876B-883B54F8677D}" type="slidenum">
              <a:rPr lang="uk-UA" smtClean="0"/>
              <a:t>29</a:t>
            </a:fld>
            <a:endParaRPr lang="uk-UA"/>
          </a:p>
        </p:txBody>
      </p:sp>
      <p:sp>
        <p:nvSpPr>
          <p:cNvPr id="265" name="Shape 265"/>
          <p:cNvSpPr/>
          <p:nvPr/>
        </p:nvSpPr>
        <p:spPr>
          <a:xfrm>
            <a:off x="533286" y="2071564"/>
            <a:ext cx="8077429" cy="58073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defRPr sz="4700"/>
            </a:pPr>
            <a:endParaRPr sz="3305" dirty="0"/>
          </a:p>
        </p:txBody>
      </p:sp>
      <p:sp>
        <p:nvSpPr>
          <p:cNvPr id="4" name="Rounded Rectangle 3"/>
          <p:cNvSpPr/>
          <p:nvPr/>
        </p:nvSpPr>
        <p:spPr>
          <a:xfrm>
            <a:off x="914399" y="2475838"/>
            <a:ext cx="6882064" cy="110155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t>high-quality individuals must be treated better than lower-quality individuals</a:t>
            </a:r>
          </a:p>
        </p:txBody>
      </p:sp>
      <p:sp>
        <p:nvSpPr>
          <p:cNvPr id="5" name="TextBox 4"/>
          <p:cNvSpPr txBox="1"/>
          <p:nvPr/>
        </p:nvSpPr>
        <p:spPr>
          <a:xfrm>
            <a:off x="-48124" y="6368713"/>
            <a:ext cx="8165431" cy="523220"/>
          </a:xfrm>
          <a:prstGeom prst="rect">
            <a:avLst/>
          </a:prstGeom>
          <a:noFill/>
        </p:spPr>
        <p:txBody>
          <a:bodyPr wrap="square" rtlCol="0">
            <a:spAutoFit/>
          </a:bodyPr>
          <a:lstStyle/>
          <a:p>
            <a:r>
              <a:rPr lang="en-US" sz="1400" i="1" dirty="0"/>
              <a:t>Covers work from [Joseph, Kearns, Morgenstern, Roth NIPS-16], </a:t>
            </a:r>
            <a:br>
              <a:rPr lang="en-US" sz="1400" i="1" dirty="0"/>
            </a:br>
            <a:r>
              <a:rPr lang="en-US" sz="1400" i="1" dirty="0"/>
              <a:t>thanks to Jamie Morgenstern for the base slides!</a:t>
            </a:r>
          </a:p>
        </p:txBody>
      </p:sp>
    </p:spTree>
    <p:extLst>
      <p:ext uri="{BB962C8B-B14F-4D97-AF65-F5344CB8AC3E}">
        <p14:creationId xmlns:p14="http://schemas.microsoft.com/office/powerpoint/2010/main" val="482173320"/>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p:txBody>
          <a:bodyPr/>
          <a:lstStyle/>
          <a:p>
            <a:r>
              <a:rPr lang="en-US"/>
              <a:t>Markov Decision Processes (MDP)</a:t>
            </a:r>
            <a:endParaRPr lang="en-US" dirty="0"/>
          </a:p>
        </p:txBody>
      </p:sp>
      <p:sp>
        <p:nvSpPr>
          <p:cNvPr id="26628" name="Rectangle 3"/>
          <p:cNvSpPr>
            <a:spLocks noGrp="1" noChangeArrowheads="1"/>
          </p:cNvSpPr>
          <p:nvPr>
            <p:ph type="body" idx="1"/>
          </p:nvPr>
        </p:nvSpPr>
        <p:spPr/>
        <p:txBody>
          <a:bodyPr>
            <a:normAutofit fontScale="92500"/>
          </a:bodyPr>
          <a:lstStyle/>
          <a:p>
            <a:r>
              <a:rPr lang="en-US" dirty="0"/>
              <a:t>A simulation-based representation gives: S, A, R, T, S</a:t>
            </a:r>
            <a:r>
              <a:rPr lang="en-US" baseline="-25000" dirty="0"/>
              <a:t>0</a:t>
            </a:r>
            <a:r>
              <a:rPr lang="en-US" dirty="0"/>
              <a:t>:</a:t>
            </a:r>
          </a:p>
          <a:p>
            <a:pPr marL="160020" indent="-342900">
              <a:buFont typeface="Arial" charset="0"/>
              <a:buChar char="•"/>
            </a:pPr>
            <a:r>
              <a:rPr lang="en-US" b="0" dirty="0"/>
              <a:t>finite state set S   (|S|=n and is generally very large)</a:t>
            </a:r>
          </a:p>
          <a:p>
            <a:pPr marL="160020" indent="-342900">
              <a:buFont typeface="Arial" charset="0"/>
              <a:buChar char="•"/>
            </a:pPr>
            <a:r>
              <a:rPr lang="en-US" b="0" dirty="0"/>
              <a:t>finite action set A  (|A|=m and will assume is of reasonable size)</a:t>
            </a:r>
          </a:p>
          <a:p>
            <a:r>
              <a:rPr lang="en-US" dirty="0"/>
              <a:t>|S| is too large to provide a matrix representation of R, T, and S</a:t>
            </a:r>
            <a:r>
              <a:rPr lang="en-US" baseline="-25000" dirty="0"/>
              <a:t>0</a:t>
            </a:r>
            <a:endParaRPr lang="en-US" dirty="0"/>
          </a:p>
          <a:p>
            <a:endParaRPr lang="en-US" dirty="0"/>
          </a:p>
          <a:p>
            <a:r>
              <a:rPr lang="en-US" dirty="0"/>
              <a:t>A simulation based representation provides us with callable functions for R, T, and S</a:t>
            </a:r>
            <a:r>
              <a:rPr lang="en-US" baseline="-25000" dirty="0"/>
              <a:t>0</a:t>
            </a:r>
            <a:r>
              <a:rPr lang="en-US" dirty="0"/>
              <a:t>. </a:t>
            </a:r>
          </a:p>
          <a:p>
            <a:pPr marL="160020" indent="-342900">
              <a:buFont typeface="Arial" charset="0"/>
              <a:buChar char="•"/>
            </a:pPr>
            <a:r>
              <a:rPr lang="en-US" b="0" dirty="0"/>
              <a:t>Think of these as any other library function that you might call</a:t>
            </a:r>
            <a:br>
              <a:rPr lang="en-US" dirty="0"/>
            </a:br>
            <a:endParaRPr lang="en-US" dirty="0"/>
          </a:p>
          <a:p>
            <a:r>
              <a:rPr lang="en-US" dirty="0"/>
              <a:t>Our planning algorithms will operate by repeatedly calling those functions in an intelligent way</a:t>
            </a:r>
            <a:endParaRPr lang="en-US" b="0" dirty="0"/>
          </a:p>
        </p:txBody>
      </p:sp>
      <p:sp>
        <p:nvSpPr>
          <p:cNvPr id="11" name="Slide Number Placeholder 10"/>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92743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2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p:txBody>
          <a:bodyPr/>
          <a:lstStyle/>
          <a:p>
            <a:r>
              <a:rPr lang="en-US"/>
              <a:t>A running example: loans</a:t>
            </a:r>
          </a:p>
        </p:txBody>
      </p:sp>
      <p:sp>
        <p:nvSpPr>
          <p:cNvPr id="5" name="Content Placeholder 4"/>
          <p:cNvSpPr>
            <a:spLocks noGrp="1"/>
          </p:cNvSpPr>
          <p:nvPr>
            <p:ph idx="1"/>
          </p:nvPr>
        </p:nvSpPr>
        <p:spPr/>
        <p:txBody>
          <a:bodyPr/>
          <a:lstStyle/>
          <a:p>
            <a:r>
              <a:rPr lang="en-US" dirty="0"/>
              <a:t>Each arm represents a population, </a:t>
            </a:r>
          </a:p>
          <a:p>
            <a:r>
              <a:rPr lang="en-US" dirty="0"/>
              <a:t>Each day we choose 1 of k individuals </a:t>
            </a:r>
          </a:p>
          <a:p>
            <a:r>
              <a:rPr lang="en-US" dirty="0"/>
              <a:t>Can only favor arm A over B if confident that </a:t>
            </a:r>
            <a:r>
              <a:rPr lang="is-IS" dirty="0"/>
              <a:t>…</a:t>
            </a:r>
            <a:endParaRPr lang="en-US" dirty="0"/>
          </a:p>
          <a:p>
            <a:endParaRPr lang="en-US" dirty="0"/>
          </a:p>
          <a:p>
            <a:r>
              <a:rPr lang="en-US" dirty="0"/>
              <a:t>Population A is better </a:t>
            </a:r>
          </a:p>
          <a:p>
            <a:pPr marL="342900" indent="-342900">
              <a:buFont typeface="Arial" charset="0"/>
              <a:buChar char="•"/>
            </a:pPr>
            <a:r>
              <a:rPr lang="en-US" dirty="0"/>
              <a:t>(</a:t>
            </a:r>
            <a:r>
              <a:rPr lang="en-US" dirty="0">
                <a:solidFill>
                  <a:schemeClr val="tx2"/>
                </a:solidFill>
              </a:rPr>
              <a:t>classic</a:t>
            </a:r>
            <a:r>
              <a:rPr lang="en-US" dirty="0"/>
              <a:t> bandit setting)</a:t>
            </a:r>
            <a:br>
              <a:rPr lang="en-US" dirty="0"/>
            </a:br>
            <a:endParaRPr lang="en-US" dirty="0"/>
          </a:p>
          <a:p>
            <a:r>
              <a:rPr lang="en-US" dirty="0"/>
              <a:t>A’s individual on day t is better than B’s individual on day t</a:t>
            </a:r>
          </a:p>
          <a:p>
            <a:pPr marL="342900" indent="-342900">
              <a:buFont typeface="Arial" charset="0"/>
              <a:buChar char="•"/>
            </a:pPr>
            <a:r>
              <a:rPr lang="en-US" dirty="0"/>
              <a:t>(</a:t>
            </a:r>
            <a:r>
              <a:rPr lang="en-US" dirty="0">
                <a:solidFill>
                  <a:schemeClr val="tx2"/>
                </a:solidFill>
              </a:rPr>
              <a:t>contextual</a:t>
            </a:r>
            <a:r>
              <a:rPr lang="en-US" dirty="0"/>
              <a:t> bandit setting) </a:t>
            </a:r>
          </a:p>
          <a:p>
            <a:endParaRPr lang="en-US" dirty="0"/>
          </a:p>
        </p:txBody>
      </p:sp>
      <p:sp>
        <p:nvSpPr>
          <p:cNvPr id="2" name="Slide Number Placeholder 1"/>
          <p:cNvSpPr>
            <a:spLocks noGrp="1"/>
          </p:cNvSpPr>
          <p:nvPr>
            <p:ph type="sldNum" sz="quarter" idx="12"/>
          </p:nvPr>
        </p:nvSpPr>
        <p:spPr/>
        <p:txBody>
          <a:bodyPr/>
          <a:lstStyle/>
          <a:p>
            <a:fld id="{86CB4B4D-7CA3-9044-876B-883B54F8677D}" type="slidenum">
              <a:rPr lang="uk-UA" smtClean="0"/>
              <a:pPr/>
              <a:t>30</a:t>
            </a:fld>
            <a:endParaRPr lang="uk-UA"/>
          </a:p>
        </p:txBody>
      </p:sp>
    </p:spTree>
    <p:extLst>
      <p:ext uri="{BB962C8B-B14F-4D97-AF65-F5344CB8AC3E}">
        <p14:creationId xmlns:p14="http://schemas.microsoft.com/office/powerpoint/2010/main" val="31024916"/>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152718"/>
            <a:ext cx="7226968" cy="1371600"/>
          </a:xfrm>
        </p:spPr>
        <p:txBody>
          <a:bodyPr>
            <a:normAutofit/>
          </a:bodyPr>
          <a:lstStyle/>
          <a:p>
            <a:r>
              <a:rPr lang="en-US" dirty="0"/>
              <a:t>Recall: classical aka non-contextual setting</a:t>
            </a:r>
          </a:p>
        </p:txBody>
      </p:sp>
      <p:sp>
        <p:nvSpPr>
          <p:cNvPr id="301" name="Shape 301"/>
          <p:cNvSpPr>
            <a:spLocks noGrp="1"/>
          </p:cNvSpPr>
          <p:nvPr>
            <p:ph type="sldNum" sz="quarter" idx="12"/>
          </p:nvPr>
        </p:nvSpPr>
        <p:spPr/>
        <p:txBody>
          <a:bodyPr/>
          <a:lstStyle/>
          <a:p>
            <a:fld id="{86CB4B4D-7CA3-9044-876B-883B54F8677D}" type="slidenum">
              <a:rPr lang="en-US" smtClean="0"/>
              <a:pPr/>
              <a:t>31</a:t>
            </a:fld>
            <a:endParaRPr lang="en-US"/>
          </a:p>
        </p:txBody>
      </p:sp>
      <p:pic>
        <p:nvPicPr>
          <p:cNvPr id="302" name="pasted-image.png"/>
          <p:cNvPicPr>
            <a:picLocks noChangeAspect="1"/>
          </p:cNvPicPr>
          <p:nvPr/>
        </p:nvPicPr>
        <p:blipFill>
          <a:blip r:embed="rId2"/>
          <a:stretch>
            <a:fillRect/>
          </a:stretch>
        </p:blipFill>
        <p:spPr>
          <a:xfrm>
            <a:off x="1124166" y="2589554"/>
            <a:ext cx="5503374" cy="442664"/>
          </a:xfrm>
          <a:prstGeom prst="rect">
            <a:avLst/>
          </a:prstGeom>
          <a:ln w="12700">
            <a:miter lim="400000"/>
          </a:ln>
        </p:spPr>
      </p:pic>
      <p:grpSp>
        <p:nvGrpSpPr>
          <p:cNvPr id="305" name="Group 305"/>
          <p:cNvGrpSpPr/>
          <p:nvPr/>
        </p:nvGrpSpPr>
        <p:grpSpPr>
          <a:xfrm>
            <a:off x="992392" y="3365332"/>
            <a:ext cx="964967" cy="938851"/>
            <a:chOff x="0" y="486402"/>
            <a:chExt cx="1372396" cy="1335253"/>
          </a:xfrm>
        </p:grpSpPr>
        <p:pic>
          <p:nvPicPr>
            <p:cNvPr id="303" name="pasted-imag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47127" y="486402"/>
              <a:ext cx="225270" cy="1335255"/>
            </a:xfrm>
            <a:custGeom>
              <a:avLst/>
              <a:gdLst/>
              <a:ahLst/>
              <a:cxnLst>
                <a:cxn ang="0">
                  <a:pos x="wd2" y="hd2"/>
                </a:cxn>
                <a:cxn ang="5400000">
                  <a:pos x="wd2" y="hd2"/>
                </a:cxn>
                <a:cxn ang="10800000">
                  <a:pos x="wd2" y="hd2"/>
                </a:cxn>
                <a:cxn ang="16200000">
                  <a:pos x="wd2" y="hd2"/>
                </a:cxn>
              </a:cxnLst>
              <a:rect l="0" t="0" r="r" b="b"/>
              <a:pathLst>
                <a:path w="21175" h="21561" extrusionOk="0">
                  <a:moveTo>
                    <a:pt x="20705" y="9"/>
                  </a:moveTo>
                  <a:cubicBezTo>
                    <a:pt x="19809" y="-39"/>
                    <a:pt x="17683" y="104"/>
                    <a:pt x="14960" y="477"/>
                  </a:cubicBezTo>
                  <a:cubicBezTo>
                    <a:pt x="12202" y="855"/>
                    <a:pt x="11178" y="1956"/>
                    <a:pt x="10408" y="5252"/>
                  </a:cubicBezTo>
                  <a:cubicBezTo>
                    <a:pt x="9534" y="8995"/>
                    <a:pt x="8804" y="9614"/>
                    <a:pt x="4701" y="10192"/>
                  </a:cubicBezTo>
                  <a:lnTo>
                    <a:pt x="0" y="10853"/>
                  </a:lnTo>
                  <a:lnTo>
                    <a:pt x="4850" y="11692"/>
                  </a:lnTo>
                  <a:cubicBezTo>
                    <a:pt x="9004" y="12416"/>
                    <a:pt x="9788" y="13090"/>
                    <a:pt x="10558" y="16556"/>
                  </a:cubicBezTo>
                  <a:cubicBezTo>
                    <a:pt x="11049" y="18769"/>
                    <a:pt x="12476" y="20798"/>
                    <a:pt x="13729" y="21068"/>
                  </a:cubicBezTo>
                  <a:cubicBezTo>
                    <a:pt x="14981" y="21337"/>
                    <a:pt x="17004" y="21561"/>
                    <a:pt x="18243" y="21561"/>
                  </a:cubicBezTo>
                  <a:cubicBezTo>
                    <a:pt x="19708" y="21561"/>
                    <a:pt x="19677" y="21387"/>
                    <a:pt x="18168" y="21068"/>
                  </a:cubicBezTo>
                  <a:cubicBezTo>
                    <a:pt x="16894" y="20798"/>
                    <a:pt x="15534" y="18685"/>
                    <a:pt x="15109" y="16370"/>
                  </a:cubicBezTo>
                  <a:cubicBezTo>
                    <a:pt x="14398" y="12502"/>
                    <a:pt x="13896" y="12111"/>
                    <a:pt x="9140" y="11532"/>
                  </a:cubicBezTo>
                  <a:lnTo>
                    <a:pt x="3954" y="10897"/>
                  </a:lnTo>
                  <a:lnTo>
                    <a:pt x="9700" y="9975"/>
                  </a:lnTo>
                  <a:cubicBezTo>
                    <a:pt x="15090" y="9104"/>
                    <a:pt x="15445" y="8813"/>
                    <a:pt x="15445" y="5232"/>
                  </a:cubicBezTo>
                  <a:cubicBezTo>
                    <a:pt x="15445" y="2236"/>
                    <a:pt x="16246" y="1272"/>
                    <a:pt x="19175" y="708"/>
                  </a:cubicBezTo>
                  <a:cubicBezTo>
                    <a:pt x="21284" y="302"/>
                    <a:pt x="21600" y="58"/>
                    <a:pt x="20705" y="9"/>
                  </a:cubicBezTo>
                  <a:close/>
                </a:path>
              </a:pathLst>
            </a:custGeom>
            <a:ln w="12700" cap="flat">
              <a:noFill/>
              <a:miter lim="400000"/>
            </a:ln>
            <a:effectLst/>
          </p:spPr>
        </p:pic>
        <p:pic>
          <p:nvPicPr>
            <p:cNvPr id="304" name="pasted-image.png"/>
            <p:cNvPicPr>
              <a:picLocks noChangeAspect="1"/>
            </p:cNvPicPr>
            <p:nvPr/>
          </p:nvPicPr>
          <p:blipFill>
            <a:blip r:embed="rId4"/>
            <a:stretch>
              <a:fillRect/>
            </a:stretch>
          </p:blipFill>
          <p:spPr>
            <a:xfrm>
              <a:off x="0" y="928058"/>
              <a:ext cx="905875" cy="422742"/>
            </a:xfrm>
            <a:prstGeom prst="rect">
              <a:avLst/>
            </a:prstGeom>
            <a:ln w="12700" cap="flat">
              <a:noFill/>
              <a:miter lim="400000"/>
            </a:ln>
            <a:effectLst/>
          </p:spPr>
        </p:pic>
      </p:grpSp>
      <p:pic>
        <p:nvPicPr>
          <p:cNvPr id="306" name="pasted-image.pdf"/>
          <p:cNvPicPr>
            <a:picLocks noChangeAspect="1"/>
          </p:cNvPicPr>
          <p:nvPr/>
        </p:nvPicPr>
        <p:blipFill>
          <a:blip r:embed="rId5"/>
          <a:stretch>
            <a:fillRect/>
          </a:stretch>
        </p:blipFill>
        <p:spPr>
          <a:xfrm>
            <a:off x="2172761" y="4034761"/>
            <a:ext cx="4446985" cy="401837"/>
          </a:xfrm>
          <a:prstGeom prst="rect">
            <a:avLst/>
          </a:prstGeom>
          <a:ln w="12700">
            <a:miter lim="400000"/>
          </a:ln>
        </p:spPr>
      </p:pic>
      <p:pic>
        <p:nvPicPr>
          <p:cNvPr id="307" name="pasted-image.pdf"/>
          <p:cNvPicPr>
            <a:picLocks noChangeAspect="1"/>
          </p:cNvPicPr>
          <p:nvPr/>
        </p:nvPicPr>
        <p:blipFill>
          <a:blip r:embed="rId6"/>
          <a:stretch>
            <a:fillRect/>
          </a:stretch>
        </p:blipFill>
        <p:spPr>
          <a:xfrm>
            <a:off x="2166409" y="3305783"/>
            <a:ext cx="6590110" cy="455415"/>
          </a:xfrm>
          <a:prstGeom prst="rect">
            <a:avLst/>
          </a:prstGeom>
          <a:ln w="12700">
            <a:miter lim="400000"/>
          </a:ln>
        </p:spPr>
      </p:pic>
    </p:spTree>
    <p:extLst>
      <p:ext uri="{BB962C8B-B14F-4D97-AF65-F5344CB8AC3E}">
        <p14:creationId xmlns:p14="http://schemas.microsoft.com/office/powerpoint/2010/main" val="139640949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 grpId="0" animBg="1" advAuto="0"/>
      <p:bldP spid="305" grpId="0" animBg="1" advAuto="0"/>
      <p:bldP spid="306" grpId="0" animBg="1" advAuto="0"/>
      <p:bldP spid="307" grpId="0"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pasted-image.pdf"/>
          <p:cNvPicPr>
            <a:picLocks noChangeAspect="1"/>
          </p:cNvPicPr>
          <p:nvPr/>
        </p:nvPicPr>
        <p:blipFill>
          <a:blip r:embed="rId2"/>
          <a:stretch>
            <a:fillRect/>
          </a:stretch>
        </p:blipFill>
        <p:spPr>
          <a:xfrm>
            <a:off x="792489" y="4053190"/>
            <a:ext cx="2169915" cy="375048"/>
          </a:xfrm>
          <a:prstGeom prst="rect">
            <a:avLst/>
          </a:prstGeom>
          <a:ln w="12700">
            <a:miter lim="400000"/>
          </a:ln>
        </p:spPr>
      </p:pic>
      <p:sp>
        <p:nvSpPr>
          <p:cNvPr id="312" name="Shape 312"/>
          <p:cNvSpPr/>
          <p:nvPr/>
        </p:nvSpPr>
        <p:spPr>
          <a:xfrm>
            <a:off x="215456" y="3767440"/>
            <a:ext cx="3501634" cy="946548"/>
          </a:xfrm>
          <a:prstGeom prst="rect">
            <a:avLst/>
          </a:prstGeom>
          <a:ln/>
          <a:extLst>
            <a:ext uri="{C572A759-6A51-4108-AA02-DFA0A04FC94B}">
              <ma14:wrappingTextBox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lvl1pPr algn="ctr">
              <a:defRPr sz="2400" b="1">
                <a:solidFill>
                  <a:srgbClr val="FFFFFF"/>
                </a:solidFill>
              </a:defRPr>
            </a:lvl1pPr>
          </a:lstStyle>
          <a:p>
            <a:r>
              <a:rPr sz="1687"/>
              <a:t>E[total reward of best arm for  T days]</a:t>
            </a:r>
          </a:p>
        </p:txBody>
      </p:sp>
      <p:sp>
        <p:nvSpPr>
          <p:cNvPr id="313" name="Shape 313"/>
          <p:cNvSpPr/>
          <p:nvPr/>
        </p:nvSpPr>
        <p:spPr>
          <a:xfrm>
            <a:off x="3761088" y="3880435"/>
            <a:ext cx="226056" cy="64549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gn="ctr">
              <a:defRPr sz="5300"/>
            </a:lvl1pPr>
          </a:lstStyle>
          <a:p>
            <a:r>
              <a:rPr sz="3726"/>
              <a:t>-</a:t>
            </a:r>
          </a:p>
        </p:txBody>
      </p:sp>
      <p:pic>
        <p:nvPicPr>
          <p:cNvPr id="314" name="pasted-image.pdf"/>
          <p:cNvPicPr>
            <a:picLocks noChangeAspect="1"/>
          </p:cNvPicPr>
          <p:nvPr/>
        </p:nvPicPr>
        <p:blipFill>
          <a:blip r:embed="rId3"/>
          <a:stretch>
            <a:fillRect/>
          </a:stretch>
        </p:blipFill>
        <p:spPr>
          <a:xfrm>
            <a:off x="7744335" y="4071049"/>
            <a:ext cx="1071563" cy="339329"/>
          </a:xfrm>
          <a:prstGeom prst="rect">
            <a:avLst/>
          </a:prstGeom>
          <a:ln w="12700">
            <a:miter lim="400000"/>
          </a:ln>
        </p:spPr>
      </p:pic>
      <p:pic>
        <p:nvPicPr>
          <p:cNvPr id="315" name="pasted-image.pdf"/>
          <p:cNvPicPr>
            <a:picLocks noChangeAspect="1"/>
          </p:cNvPicPr>
          <p:nvPr/>
        </p:nvPicPr>
        <p:blipFill>
          <a:blip r:embed="rId4"/>
          <a:stretch>
            <a:fillRect/>
          </a:stretch>
        </p:blipFill>
        <p:spPr>
          <a:xfrm>
            <a:off x="366117" y="5689188"/>
            <a:ext cx="8411766" cy="366118"/>
          </a:xfrm>
          <a:prstGeom prst="rect">
            <a:avLst/>
          </a:prstGeom>
          <a:ln w="12700">
            <a:miter lim="400000"/>
          </a:ln>
        </p:spPr>
      </p:pic>
      <p:pic>
        <p:nvPicPr>
          <p:cNvPr id="316" name="pasted-image.pdf"/>
          <p:cNvPicPr>
            <a:picLocks noChangeAspect="1"/>
          </p:cNvPicPr>
          <p:nvPr/>
        </p:nvPicPr>
        <p:blipFill>
          <a:blip r:embed="rId5"/>
          <a:stretch>
            <a:fillRect/>
          </a:stretch>
        </p:blipFill>
        <p:spPr>
          <a:xfrm>
            <a:off x="446066" y="2426122"/>
            <a:ext cx="4330899" cy="366118"/>
          </a:xfrm>
          <a:prstGeom prst="rect">
            <a:avLst/>
          </a:prstGeom>
          <a:ln w="12700">
            <a:miter lim="400000"/>
          </a:ln>
        </p:spPr>
      </p:pic>
      <p:pic>
        <p:nvPicPr>
          <p:cNvPr id="317" name="pasted-image.pdf"/>
          <p:cNvPicPr>
            <a:picLocks noChangeAspect="1"/>
          </p:cNvPicPr>
          <p:nvPr/>
        </p:nvPicPr>
        <p:blipFill>
          <a:blip r:embed="rId6"/>
          <a:stretch>
            <a:fillRect/>
          </a:stretch>
        </p:blipFill>
        <p:spPr>
          <a:xfrm>
            <a:off x="4963841" y="4008542"/>
            <a:ext cx="1803798" cy="464344"/>
          </a:xfrm>
          <a:prstGeom prst="rect">
            <a:avLst/>
          </a:prstGeom>
          <a:ln w="12700">
            <a:miter lim="400000"/>
          </a:ln>
        </p:spPr>
      </p:pic>
      <p:sp>
        <p:nvSpPr>
          <p:cNvPr id="318" name="Shape 318"/>
          <p:cNvSpPr/>
          <p:nvPr/>
        </p:nvSpPr>
        <p:spPr>
          <a:xfrm>
            <a:off x="4171246" y="3767440"/>
            <a:ext cx="3388989" cy="946548"/>
          </a:xfrm>
          <a:prstGeom prst="rect">
            <a:avLst/>
          </a:prstGeom>
          <a:ln/>
          <a:extLst>
            <a:ext uri="{C572A759-6A51-4108-AA02-DFA0A04FC94B}">
              <ma14:wrappingTextBox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lvl1pPr algn="ctr">
              <a:defRPr sz="2400" b="1">
                <a:solidFill>
                  <a:srgbClr val="FFFFFF"/>
                </a:solidFill>
              </a:defRPr>
            </a:lvl1pPr>
          </a:lstStyle>
          <a:p>
            <a:r>
              <a:rPr sz="1687"/>
              <a:t>E[total reward of A’s T choices]</a:t>
            </a:r>
          </a:p>
        </p:txBody>
      </p:sp>
      <p:sp>
        <p:nvSpPr>
          <p:cNvPr id="2" name="Title 1"/>
          <p:cNvSpPr>
            <a:spLocks noGrp="1"/>
          </p:cNvSpPr>
          <p:nvPr>
            <p:ph type="title"/>
          </p:nvPr>
        </p:nvSpPr>
        <p:spPr/>
        <p:txBody>
          <a:bodyPr>
            <a:normAutofit/>
          </a:bodyPr>
          <a:lstStyle/>
          <a:p>
            <a:r>
              <a:rPr lang="en-US" dirty="0"/>
              <a:t>Recall: Measuring performance</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1753020821"/>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iterate>
                                    <p:tmAbs val="0"/>
                                  </p:iterate>
                                  <p:childTnLst>
                                    <p:set>
                                      <p:cBhvr>
                                        <p:cTn id="26" fill="hold">
                                          <p:stCondLst>
                                            <p:cond delay="0"/>
                                          </p:stCondLst>
                                        </p:cTn>
                                        <p:tgtEl>
                                          <p:spTgt spid="3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iterate>
                                    <p:tmAbs val="0"/>
                                  </p:iterate>
                                  <p:childTnLst>
                                    <p:set>
                                      <p:cBhvr>
                                        <p:cTn id="34" fill="hold">
                                          <p:stCondLst>
                                            <p:cond delay="0"/>
                                          </p:stCondLst>
                                        </p:cTn>
                                        <p:tgtEl>
                                          <p:spTgt spid="31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3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p:tmAbs val="0"/>
                                  </p:iterate>
                                  <p:childTnLst>
                                    <p:set>
                                      <p:cBhvr>
                                        <p:cTn id="42" fill="hold"/>
                                        <p:tgtEl>
                                          <p:spTgt spid="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 grpId="0" animBg="1" advAuto="0"/>
      <p:bldP spid="312" grpId="0" animBg="1" advAuto="0"/>
      <p:bldP spid="312" grpId="1" animBg="1" advAuto="0"/>
      <p:bldP spid="313" grpId="0" animBg="1" advAuto="0"/>
      <p:bldP spid="314" grpId="0" animBg="1" advAuto="0"/>
      <p:bldP spid="315" grpId="0" animBg="1" advAuto="0"/>
      <p:bldP spid="316" grpId="0" animBg="1" advAuto="0"/>
      <p:bldP spid="317" grpId="0" animBg="1" advAuto="0"/>
      <p:bldP spid="318" grpId="0" animBg="1" advAuto="0"/>
      <p:bldP spid="318" grpId="1"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Shape 320"/>
          <p:cNvSpPr>
            <a:spLocks noGrp="1"/>
          </p:cNvSpPr>
          <p:nvPr>
            <p:ph type="title"/>
          </p:nvPr>
        </p:nvSpPr>
        <p:spPr>
          <a:xfrm>
            <a:off x="305729" y="66973"/>
            <a:ext cx="7804548" cy="1518048"/>
          </a:xfrm>
          <a:prstGeom prst="rect">
            <a:avLst/>
          </a:prstGeom>
        </p:spPr>
        <p:txBody>
          <a:bodyPr/>
          <a:lstStyle/>
          <a:p>
            <a:r>
              <a:t>Fairness w.r.t “arms”</a:t>
            </a:r>
          </a:p>
        </p:txBody>
      </p:sp>
      <p:sp>
        <p:nvSpPr>
          <p:cNvPr id="321" name="Shape 321"/>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33</a:t>
            </a:fld>
            <a:endParaRPr/>
          </a:p>
        </p:txBody>
      </p:sp>
      <p:pic>
        <p:nvPicPr>
          <p:cNvPr id="322"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697230" y="2609910"/>
            <a:ext cx="746523" cy="685145"/>
          </a:xfrm>
          <a:prstGeom prst="rect">
            <a:avLst/>
          </a:prstGeom>
          <a:ln w="12700">
            <a:miter lim="400000"/>
          </a:ln>
        </p:spPr>
      </p:pic>
      <p:pic>
        <p:nvPicPr>
          <p:cNvPr id="323" name="pasted-imag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693363" y="2597911"/>
            <a:ext cx="511422" cy="709078"/>
          </a:xfrm>
          <a:prstGeom prst="rect">
            <a:avLst/>
          </a:prstGeom>
          <a:ln w="12700">
            <a:miter lim="400000"/>
          </a:ln>
        </p:spPr>
      </p:pic>
      <p:pic>
        <p:nvPicPr>
          <p:cNvPr id="324" name="pasted-image.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454533" y="2609910"/>
            <a:ext cx="913434" cy="685075"/>
          </a:xfrm>
          <a:prstGeom prst="rect">
            <a:avLst/>
          </a:prstGeom>
          <a:ln w="12700">
            <a:miter lim="400000"/>
          </a:ln>
        </p:spPr>
      </p:pic>
      <p:pic>
        <p:nvPicPr>
          <p:cNvPr id="325" name="pasted-image.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a:xfrm>
            <a:off x="2501740" y="3635220"/>
            <a:ext cx="819013" cy="819748"/>
          </a:xfrm>
          <a:prstGeom prst="rect">
            <a:avLst/>
          </a:prstGeom>
          <a:ln w="12700">
            <a:miter lim="400000"/>
          </a:ln>
        </p:spPr>
      </p:pic>
      <p:pic>
        <p:nvPicPr>
          <p:cNvPr id="326" name="pasted-image.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480126" y="3204851"/>
            <a:ext cx="575356" cy="797952"/>
          </a:xfrm>
          <a:prstGeom prst="rect">
            <a:avLst/>
          </a:prstGeom>
          <a:ln w="12700">
            <a:miter lim="400000"/>
          </a:ln>
        </p:spPr>
      </p:pic>
      <p:pic>
        <p:nvPicPr>
          <p:cNvPr id="327" name="pasted-image.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6183466" y="3202827"/>
            <a:ext cx="581344" cy="801891"/>
          </a:xfrm>
          <a:prstGeom prst="rect">
            <a:avLst/>
          </a:prstGeom>
          <a:ln w="12700">
            <a:miter lim="400000"/>
          </a:ln>
        </p:spPr>
      </p:pic>
      <p:pic>
        <p:nvPicPr>
          <p:cNvPr id="328" name="pasted-image.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212360" y="3167877"/>
            <a:ext cx="581268" cy="871901"/>
          </a:xfrm>
          <a:prstGeom prst="rect">
            <a:avLst/>
          </a:prstGeom>
          <a:ln w="12700">
            <a:miter lim="400000"/>
          </a:ln>
        </p:spPr>
      </p:pic>
      <p:pic>
        <p:nvPicPr>
          <p:cNvPr id="329" name="pasted-image.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a:xfrm>
            <a:off x="3251661" y="4795312"/>
            <a:ext cx="638017" cy="708996"/>
          </a:xfrm>
          <a:prstGeom prst="rect">
            <a:avLst/>
          </a:prstGeom>
          <a:ln w="12700">
            <a:miter lim="400000"/>
          </a:ln>
        </p:spPr>
      </p:pic>
      <p:pic>
        <p:nvPicPr>
          <p:cNvPr id="330" name="pasted-image.png"/>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497786" y="3200874"/>
            <a:ext cx="604908" cy="805905"/>
          </a:xfrm>
          <a:prstGeom prst="rect">
            <a:avLst/>
          </a:prstGeom>
          <a:ln w="12700">
            <a:miter lim="400000"/>
          </a:ln>
        </p:spPr>
      </p:pic>
      <p:pic>
        <p:nvPicPr>
          <p:cNvPr id="331" name="pasted-image.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416765" y="3324634"/>
            <a:ext cx="3414769" cy="3073742"/>
          </a:xfrm>
          <a:prstGeom prst="rect">
            <a:avLst/>
          </a:prstGeom>
          <a:ln w="12700">
            <a:miter lim="400000"/>
          </a:ln>
        </p:spPr>
      </p:pic>
      <p:pic>
        <p:nvPicPr>
          <p:cNvPr id="332" name="pasted-image.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4977990" y="3357694"/>
            <a:ext cx="3341315" cy="3007622"/>
          </a:xfrm>
          <a:prstGeom prst="rect">
            <a:avLst/>
          </a:prstGeom>
          <a:ln w="12700">
            <a:miter lim="400000"/>
          </a:ln>
        </p:spPr>
      </p:pic>
      <p:sp>
        <p:nvSpPr>
          <p:cNvPr id="333" name="Shape 333"/>
          <p:cNvSpPr/>
          <p:nvPr/>
        </p:nvSpPr>
        <p:spPr>
          <a:xfrm>
            <a:off x="249164" y="1302386"/>
            <a:ext cx="8645673" cy="2676744"/>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p>
            <a:pPr algn="ctr">
              <a:defRPr sz="3000">
                <a:solidFill>
                  <a:srgbClr val="FFFFFF"/>
                </a:solidFill>
                <a:latin typeface="Optima"/>
                <a:ea typeface="Optima"/>
                <a:cs typeface="Optima"/>
                <a:sym typeface="Optima"/>
              </a:defRPr>
            </a:pPr>
            <a:endParaRPr sz="2109"/>
          </a:p>
        </p:txBody>
      </p:sp>
      <p:pic>
        <p:nvPicPr>
          <p:cNvPr id="334" name="pasted-image.png"/>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39722" y="2050860"/>
            <a:ext cx="7438333" cy="364869"/>
          </a:xfrm>
          <a:prstGeom prst="rect">
            <a:avLst/>
          </a:prstGeom>
          <a:ln w="12700">
            <a:miter lim="400000"/>
          </a:ln>
        </p:spPr>
      </p:pic>
      <p:pic>
        <p:nvPicPr>
          <p:cNvPr id="335" name="pasted-image.png"/>
          <p:cNvPicPr>
            <a:picLocks noChangeAspect="1"/>
          </p:cNvPicPr>
          <p:nvPr/>
        </p:nvPicPr>
        <p:blipFill>
          <a:blip r:embed="rId14"/>
          <a:stretch>
            <a:fillRect/>
          </a:stretch>
        </p:blipFill>
        <p:spPr>
          <a:xfrm>
            <a:off x="4293189" y="1501571"/>
            <a:ext cx="233156" cy="349734"/>
          </a:xfrm>
          <a:prstGeom prst="rect">
            <a:avLst/>
          </a:prstGeom>
          <a:ln w="12700">
            <a:miter lim="400000"/>
          </a:ln>
        </p:spPr>
      </p:pic>
      <p:pic>
        <p:nvPicPr>
          <p:cNvPr id="336" name="pasted-image.png"/>
          <p:cNvPicPr>
            <a:picLocks noChangeAspect="1"/>
          </p:cNvPicPr>
          <p:nvPr/>
        </p:nvPicPr>
        <p:blipFill>
          <a:blip r:embed="rId15"/>
          <a:stretch>
            <a:fillRect/>
          </a:stretch>
        </p:blipFill>
        <p:spPr>
          <a:xfrm>
            <a:off x="4083693" y="2615283"/>
            <a:ext cx="652096" cy="311873"/>
          </a:xfrm>
          <a:prstGeom prst="rect">
            <a:avLst/>
          </a:prstGeom>
          <a:ln w="12700">
            <a:miter lim="400000"/>
          </a:ln>
        </p:spPr>
      </p:pic>
      <p:pic>
        <p:nvPicPr>
          <p:cNvPr id="337" name="pasted-image.png"/>
          <p:cNvPicPr>
            <a:picLocks noChangeAspect="1"/>
          </p:cNvPicPr>
          <p:nvPr/>
        </p:nvPicPr>
        <p:blipFill>
          <a:blip r:embed="rId16"/>
          <a:stretch>
            <a:fillRect/>
          </a:stretch>
        </p:blipFill>
        <p:spPr>
          <a:xfrm>
            <a:off x="1294782" y="3195868"/>
            <a:ext cx="6364827" cy="383109"/>
          </a:xfrm>
          <a:prstGeom prst="rect">
            <a:avLst/>
          </a:prstGeom>
          <a:ln w="12700">
            <a:miter lim="400000"/>
          </a:ln>
        </p:spPr>
      </p:pic>
    </p:spTree>
    <p:extLst>
      <p:ext uri="{BB962C8B-B14F-4D97-AF65-F5344CB8AC3E}">
        <p14:creationId xmlns:p14="http://schemas.microsoft.com/office/powerpoint/2010/main" val="16927853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advAuto="0"/>
      <p:bldP spid="334" grpId="0" animBg="1" advAuto="0"/>
      <p:bldP spid="335" grpId="0" animBg="1" advAuto="0"/>
      <p:bldP spid="336" grpId="0" animBg="1" advAuto="0"/>
      <p:bldP spid="337" grpId="0" animBg="1" advAuto="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Shape 339"/>
          <p:cNvSpPr>
            <a:spLocks noGrp="1"/>
          </p:cNvSpPr>
          <p:nvPr>
            <p:ph type="title"/>
          </p:nvPr>
        </p:nvSpPr>
        <p:spPr>
          <a:xfrm>
            <a:off x="480099" y="312539"/>
            <a:ext cx="7804548" cy="1518047"/>
          </a:xfrm>
          <a:prstGeom prst="rect">
            <a:avLst/>
          </a:prstGeom>
        </p:spPr>
        <p:txBody>
          <a:bodyPr/>
          <a:lstStyle/>
          <a:p>
            <a:r>
              <a:t>Fairness Definition</a:t>
            </a:r>
          </a:p>
        </p:txBody>
      </p:sp>
      <p:sp>
        <p:nvSpPr>
          <p:cNvPr id="340" name="Shape 34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34</a:t>
            </a:fld>
            <a:endParaRPr/>
          </a:p>
        </p:txBody>
      </p:sp>
      <p:sp>
        <p:nvSpPr>
          <p:cNvPr id="341" name="Shape 341"/>
          <p:cNvSpPr/>
          <p:nvPr/>
        </p:nvSpPr>
        <p:spPr>
          <a:xfrm>
            <a:off x="297290" y="4394858"/>
            <a:ext cx="7739803" cy="2038599"/>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p>
            <a:pPr algn="ctr">
              <a:defRPr sz="3000">
                <a:solidFill>
                  <a:srgbClr val="FFFFFF"/>
                </a:solidFill>
                <a:latin typeface="Optima"/>
                <a:ea typeface="Optima"/>
                <a:cs typeface="Optima"/>
                <a:sym typeface="Optima"/>
              </a:defRPr>
            </a:pPr>
            <a:endParaRPr sz="2109"/>
          </a:p>
        </p:txBody>
      </p:sp>
      <p:pic>
        <p:nvPicPr>
          <p:cNvPr id="342" name="pasted-image.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1191212" y="4544084"/>
            <a:ext cx="5907439" cy="854884"/>
          </a:xfrm>
          <a:prstGeom prst="rect">
            <a:avLst/>
          </a:prstGeom>
          <a:ln w="12700">
            <a:miter lim="400000"/>
          </a:ln>
        </p:spPr>
      </p:pic>
      <p:pic>
        <p:nvPicPr>
          <p:cNvPr id="343" name="pasted-image.png"/>
          <p:cNvPicPr>
            <a:picLocks noChangeAspect="1"/>
          </p:cNvPicPr>
          <p:nvPr/>
        </p:nvPicPr>
        <p:blipFill>
          <a:blip r:embed="rId4"/>
          <a:stretch>
            <a:fillRect/>
          </a:stretch>
        </p:blipFill>
        <p:spPr>
          <a:xfrm>
            <a:off x="1240898" y="5550467"/>
            <a:ext cx="5808175" cy="845003"/>
          </a:xfrm>
          <a:prstGeom prst="rect">
            <a:avLst/>
          </a:prstGeom>
          <a:ln w="12700">
            <a:miter lim="400000"/>
          </a:ln>
        </p:spPr>
      </p:pic>
      <p:pic>
        <p:nvPicPr>
          <p:cNvPr id="344" name="pasted-image.pdf"/>
          <p:cNvPicPr>
            <a:picLocks noChangeAspect="1"/>
          </p:cNvPicPr>
          <p:nvPr/>
        </p:nvPicPr>
        <p:blipFill>
          <a:blip r:embed="rId5"/>
          <a:stretch>
            <a:fillRect/>
          </a:stretch>
        </p:blipFill>
        <p:spPr>
          <a:xfrm>
            <a:off x="1542670" y="1956728"/>
            <a:ext cx="3902274" cy="357188"/>
          </a:xfrm>
          <a:prstGeom prst="rect">
            <a:avLst/>
          </a:prstGeom>
          <a:ln w="12700">
            <a:miter lim="400000"/>
          </a:ln>
        </p:spPr>
      </p:pic>
      <p:pic>
        <p:nvPicPr>
          <p:cNvPr id="345" name="pasted-image.pdf"/>
          <p:cNvPicPr>
            <a:picLocks noChangeAspect="1"/>
          </p:cNvPicPr>
          <p:nvPr/>
        </p:nvPicPr>
        <p:blipFill>
          <a:blip r:embed="rId6"/>
          <a:stretch>
            <a:fillRect/>
          </a:stretch>
        </p:blipFill>
        <p:spPr>
          <a:xfrm>
            <a:off x="1542670" y="2638197"/>
            <a:ext cx="3018235" cy="383977"/>
          </a:xfrm>
          <a:prstGeom prst="rect">
            <a:avLst/>
          </a:prstGeom>
          <a:ln w="12700">
            <a:miter lim="400000"/>
          </a:ln>
        </p:spPr>
      </p:pic>
      <p:pic>
        <p:nvPicPr>
          <p:cNvPr id="346" name="pasted-image.pdf"/>
          <p:cNvPicPr>
            <a:picLocks noChangeAspect="1"/>
          </p:cNvPicPr>
          <p:nvPr/>
        </p:nvPicPr>
        <p:blipFill>
          <a:blip r:embed="rId7"/>
          <a:stretch>
            <a:fillRect/>
          </a:stretch>
        </p:blipFill>
        <p:spPr>
          <a:xfrm>
            <a:off x="4838625" y="2639161"/>
            <a:ext cx="2750344" cy="383977"/>
          </a:xfrm>
          <a:prstGeom prst="rect">
            <a:avLst/>
          </a:prstGeom>
          <a:ln w="12700">
            <a:miter lim="400000"/>
          </a:ln>
        </p:spPr>
      </p:pic>
      <p:pic>
        <p:nvPicPr>
          <p:cNvPr id="347" name="pasted-image.pdf"/>
          <p:cNvPicPr>
            <a:picLocks noChangeAspect="1"/>
          </p:cNvPicPr>
          <p:nvPr/>
        </p:nvPicPr>
        <p:blipFill>
          <a:blip r:embed="rId8"/>
          <a:stretch>
            <a:fillRect/>
          </a:stretch>
        </p:blipFill>
        <p:spPr>
          <a:xfrm>
            <a:off x="1542670" y="3174504"/>
            <a:ext cx="4089798" cy="508992"/>
          </a:xfrm>
          <a:prstGeom prst="rect">
            <a:avLst/>
          </a:prstGeom>
          <a:ln w="12700">
            <a:miter lim="400000"/>
          </a:ln>
        </p:spPr>
      </p:pic>
      <p:pic>
        <p:nvPicPr>
          <p:cNvPr id="348" name="pasted-image.pdf"/>
          <p:cNvPicPr>
            <a:picLocks noChangeAspect="1"/>
          </p:cNvPicPr>
          <p:nvPr/>
        </p:nvPicPr>
        <p:blipFill>
          <a:blip r:embed="rId9"/>
          <a:stretch>
            <a:fillRect/>
          </a:stretch>
        </p:blipFill>
        <p:spPr>
          <a:xfrm>
            <a:off x="2542795" y="3867622"/>
            <a:ext cx="2089548" cy="455415"/>
          </a:xfrm>
          <a:prstGeom prst="rect">
            <a:avLst/>
          </a:prstGeom>
          <a:ln w="12700">
            <a:miter lim="400000"/>
          </a:ln>
        </p:spPr>
      </p:pic>
    </p:spTree>
    <p:extLst>
      <p:ext uri="{BB962C8B-B14F-4D97-AF65-F5344CB8AC3E}">
        <p14:creationId xmlns:p14="http://schemas.microsoft.com/office/powerpoint/2010/main" val="78008922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3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3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3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3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0" animBg="1" advAuto="0"/>
      <p:bldP spid="342" grpId="0" animBg="1" advAuto="0"/>
      <p:bldP spid="343" grpId="0" animBg="1" advAuto="0"/>
      <p:bldP spid="344" grpId="0" animBg="1" advAuto="0"/>
      <p:bldP spid="345" grpId="0" animBg="1" advAuto="0"/>
      <p:bldP spid="346" grpId="0" animBg="1" advAuto="0"/>
      <p:bldP spid="347" grpId="0" animBg="1" advAuto="0"/>
      <p:bldP spid="348"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p:cNvSpPr>
          <p:nvPr>
            <p:ph type="title"/>
          </p:nvPr>
        </p:nvSpPr>
        <p:spPr/>
        <p:txBody>
          <a:bodyPr/>
          <a:lstStyle/>
          <a:p>
            <a:r>
              <a:rPr lang="en-US"/>
              <a:t>Price of fairness</a:t>
            </a:r>
            <a:endParaRPr lang="en-US" dirty="0"/>
          </a:p>
        </p:txBody>
      </p:sp>
      <p:sp>
        <p:nvSpPr>
          <p:cNvPr id="4" name="Content Placeholder 3"/>
          <p:cNvSpPr>
            <a:spLocks noGrp="1"/>
          </p:cNvSpPr>
          <p:nvPr>
            <p:ph idx="1"/>
          </p:nvPr>
        </p:nvSpPr>
        <p:spPr/>
        <p:txBody>
          <a:bodyPr/>
          <a:lstStyle/>
          <a:p>
            <a:r>
              <a:rPr lang="en-US" dirty="0"/>
              <a:t>What is the cost of fairness in terms of regret minimization?</a:t>
            </a:r>
          </a:p>
          <a:p>
            <a:r>
              <a:rPr lang="en-US" dirty="0"/>
              <a:t>Regret-minimizing algorithms are ‘fair in the limit’…</a:t>
            </a:r>
          </a:p>
          <a:p>
            <a:r>
              <a:rPr lang="en-US" dirty="0"/>
              <a:t>		???????????????</a:t>
            </a:r>
          </a:p>
          <a:p>
            <a:r>
              <a:rPr lang="en-US" dirty="0"/>
              <a:t>What about before the limit?</a:t>
            </a:r>
          </a:p>
          <a:p>
            <a:endParaRPr lang="en-US" dirty="0"/>
          </a:p>
        </p:txBody>
      </p:sp>
      <p:sp>
        <p:nvSpPr>
          <p:cNvPr id="351" name="Shape 351"/>
          <p:cNvSpPr>
            <a:spLocks noGrp="1"/>
          </p:cNvSpPr>
          <p:nvPr>
            <p:ph type="sldNum" sz="quarter" idx="12"/>
          </p:nvPr>
        </p:nvSpPr>
        <p:spPr/>
        <p:txBody>
          <a:bodyPr/>
          <a:lstStyle/>
          <a:p>
            <a:fld id="{86CB4B4D-7CA3-9044-876B-883B54F8677D}" type="slidenum">
              <a:rPr lang="en-US" smtClean="0"/>
              <a:pPr/>
              <a:t>35</a:t>
            </a:fld>
            <a:endParaRPr lang="en-US"/>
          </a:p>
        </p:txBody>
      </p:sp>
      <p:sp>
        <p:nvSpPr>
          <p:cNvPr id="353" name="Shape 353"/>
          <p:cNvSpPr/>
          <p:nvPr/>
        </p:nvSpPr>
        <p:spPr>
          <a:xfrm>
            <a:off x="448423" y="5419240"/>
            <a:ext cx="72200" cy="559064"/>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4500"/>
            </a:lvl1pPr>
          </a:lstStyle>
          <a:p>
            <a:endParaRPr sz="3164" dirty="0"/>
          </a:p>
        </p:txBody>
      </p:sp>
    </p:spTree>
    <p:extLst>
      <p:ext uri="{BB962C8B-B14F-4D97-AF65-F5344CB8AC3E}">
        <p14:creationId xmlns:p14="http://schemas.microsoft.com/office/powerpoint/2010/main" val="571889219"/>
      </p:ext>
    </p:extLst>
  </p:cSld>
  <p:clrMapOvr>
    <a:masterClrMapping/>
  </p:clrMapOvr>
  <p:transition spd="slow"/>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a:spLocks noGrp="1"/>
          </p:cNvSpPr>
          <p:nvPr>
            <p:ph type="title"/>
          </p:nvPr>
        </p:nvSpPr>
        <p:spPr>
          <a:xfrm>
            <a:off x="480099" y="312539"/>
            <a:ext cx="7804548" cy="1518047"/>
          </a:xfrm>
          <a:prstGeom prst="rect">
            <a:avLst/>
          </a:prstGeom>
        </p:spPr>
        <p:txBody>
          <a:bodyPr/>
          <a:lstStyle/>
          <a:p>
            <a:r>
              <a:t>Fairness Definition</a:t>
            </a:r>
          </a:p>
        </p:txBody>
      </p:sp>
      <p:sp>
        <p:nvSpPr>
          <p:cNvPr id="360" name="Shape 36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36</a:t>
            </a:fld>
            <a:endParaRPr/>
          </a:p>
        </p:txBody>
      </p:sp>
      <p:pic>
        <p:nvPicPr>
          <p:cNvPr id="361" name="pasted-image.pdf"/>
          <p:cNvPicPr>
            <a:picLocks noChangeAspect="1"/>
          </p:cNvPicPr>
          <p:nvPr/>
        </p:nvPicPr>
        <p:blipFill>
          <a:blip r:embed="rId2"/>
          <a:stretch>
            <a:fillRect/>
          </a:stretch>
        </p:blipFill>
        <p:spPr>
          <a:xfrm>
            <a:off x="1542670" y="1956728"/>
            <a:ext cx="3902274" cy="357188"/>
          </a:xfrm>
          <a:prstGeom prst="rect">
            <a:avLst/>
          </a:prstGeom>
          <a:ln w="12700">
            <a:miter lim="400000"/>
          </a:ln>
        </p:spPr>
      </p:pic>
      <p:pic>
        <p:nvPicPr>
          <p:cNvPr id="362" name="pasted-image.pdf"/>
          <p:cNvPicPr>
            <a:picLocks noChangeAspect="1"/>
          </p:cNvPicPr>
          <p:nvPr/>
        </p:nvPicPr>
        <p:blipFill>
          <a:blip r:embed="rId3"/>
          <a:stretch>
            <a:fillRect/>
          </a:stretch>
        </p:blipFill>
        <p:spPr>
          <a:xfrm>
            <a:off x="1542670" y="2638197"/>
            <a:ext cx="3018235" cy="383977"/>
          </a:xfrm>
          <a:prstGeom prst="rect">
            <a:avLst/>
          </a:prstGeom>
          <a:ln w="12700">
            <a:miter lim="400000"/>
          </a:ln>
        </p:spPr>
      </p:pic>
      <p:pic>
        <p:nvPicPr>
          <p:cNvPr id="363" name="pasted-image.pdf"/>
          <p:cNvPicPr>
            <a:picLocks noChangeAspect="1"/>
          </p:cNvPicPr>
          <p:nvPr/>
        </p:nvPicPr>
        <p:blipFill>
          <a:blip r:embed="rId4"/>
          <a:stretch>
            <a:fillRect/>
          </a:stretch>
        </p:blipFill>
        <p:spPr>
          <a:xfrm>
            <a:off x="4838625" y="2639161"/>
            <a:ext cx="2750344" cy="383977"/>
          </a:xfrm>
          <a:prstGeom prst="rect">
            <a:avLst/>
          </a:prstGeom>
          <a:ln w="12700">
            <a:miter lim="400000"/>
          </a:ln>
        </p:spPr>
      </p:pic>
      <p:pic>
        <p:nvPicPr>
          <p:cNvPr id="364" name="pasted-image.pdf"/>
          <p:cNvPicPr>
            <a:picLocks noChangeAspect="1"/>
          </p:cNvPicPr>
          <p:nvPr/>
        </p:nvPicPr>
        <p:blipFill>
          <a:blip r:embed="rId5"/>
          <a:stretch>
            <a:fillRect/>
          </a:stretch>
        </p:blipFill>
        <p:spPr>
          <a:xfrm>
            <a:off x="1542670" y="3174504"/>
            <a:ext cx="4089798" cy="508992"/>
          </a:xfrm>
          <a:prstGeom prst="rect">
            <a:avLst/>
          </a:prstGeom>
          <a:ln w="12700">
            <a:miter lim="400000"/>
          </a:ln>
        </p:spPr>
      </p:pic>
      <p:pic>
        <p:nvPicPr>
          <p:cNvPr id="365" name="pasted-image.pdf"/>
          <p:cNvPicPr>
            <a:picLocks noChangeAspect="1"/>
          </p:cNvPicPr>
          <p:nvPr/>
        </p:nvPicPr>
        <p:blipFill>
          <a:blip r:embed="rId6"/>
          <a:stretch>
            <a:fillRect/>
          </a:stretch>
        </p:blipFill>
        <p:spPr>
          <a:xfrm>
            <a:off x="2542795" y="3867622"/>
            <a:ext cx="2089548" cy="455415"/>
          </a:xfrm>
          <a:prstGeom prst="rect">
            <a:avLst/>
          </a:prstGeom>
          <a:ln w="12700">
            <a:miter lim="400000"/>
          </a:ln>
        </p:spPr>
      </p:pic>
      <p:sp>
        <p:nvSpPr>
          <p:cNvPr id="366" name="Shape 366"/>
          <p:cNvSpPr/>
          <p:nvPr/>
        </p:nvSpPr>
        <p:spPr>
          <a:xfrm>
            <a:off x="1834300" y="4689288"/>
            <a:ext cx="5511118" cy="1754301"/>
          </a:xfrm>
          <a:prstGeom prst="rect">
            <a:avLst/>
          </a:prstGeom>
          <a:ln/>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p>
            <a:pPr algn="ctr">
              <a:defRPr sz="3000">
                <a:solidFill>
                  <a:srgbClr val="FFFFFF"/>
                </a:solidFill>
                <a:latin typeface="Optima"/>
                <a:ea typeface="Optima"/>
                <a:cs typeface="Optima"/>
                <a:sym typeface="Optima"/>
              </a:defRPr>
            </a:pPr>
            <a:endParaRPr sz="2109"/>
          </a:p>
        </p:txBody>
      </p:sp>
      <p:pic>
        <p:nvPicPr>
          <p:cNvPr id="367" name="pasted-image.png"/>
          <p:cNvPicPr>
            <a:picLocks noChangeAspect="1"/>
          </p:cNvPicPr>
          <p:nvPr/>
        </p:nvPicPr>
        <p:blipFill>
          <a:blip r:embed="rId7"/>
          <a:stretch>
            <a:fillRect/>
          </a:stretch>
        </p:blipFill>
        <p:spPr>
          <a:xfrm>
            <a:off x="3382538" y="4882951"/>
            <a:ext cx="2378830" cy="688610"/>
          </a:xfrm>
          <a:prstGeom prst="rect">
            <a:avLst/>
          </a:prstGeom>
          <a:ln w="12700">
            <a:miter lim="400000"/>
          </a:ln>
        </p:spPr>
      </p:pic>
      <p:pic>
        <p:nvPicPr>
          <p:cNvPr id="368" name="pasted-image.pdf"/>
          <p:cNvPicPr>
            <a:picLocks noChangeAspect="1"/>
          </p:cNvPicPr>
          <p:nvPr/>
        </p:nvPicPr>
        <p:blipFill>
          <a:blip r:embed="rId8"/>
          <a:stretch>
            <a:fillRect/>
          </a:stretch>
        </p:blipFill>
        <p:spPr>
          <a:xfrm>
            <a:off x="3321691" y="5650379"/>
            <a:ext cx="2330992" cy="688703"/>
          </a:xfrm>
          <a:prstGeom prst="rect">
            <a:avLst/>
          </a:prstGeom>
          <a:ln w="12700">
            <a:miter lim="400000"/>
          </a:ln>
        </p:spPr>
      </p:pic>
    </p:spTree>
    <p:extLst>
      <p:ext uri="{BB962C8B-B14F-4D97-AF65-F5344CB8AC3E}">
        <p14:creationId xmlns:p14="http://schemas.microsoft.com/office/powerpoint/2010/main" val="199755235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3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 grpId="0" animBg="1" advAuto="0"/>
      <p:bldP spid="367" grpId="0" animBg="1" advAuto="0"/>
      <p:bldP spid="368" grpId="0"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p:cNvSpPr>
          <p:nvPr>
            <p:ph type="title"/>
          </p:nvPr>
        </p:nvSpPr>
        <p:spPr/>
        <p:txBody>
          <a:bodyPr>
            <a:normAutofit fontScale="90000"/>
          </a:bodyPr>
          <a:lstStyle/>
          <a:p>
            <a:r>
              <a:rPr lang="en-US" dirty="0"/>
              <a:t>Where does cost of fairness come from?</a:t>
            </a:r>
          </a:p>
        </p:txBody>
      </p:sp>
      <p:sp>
        <p:nvSpPr>
          <p:cNvPr id="4" name="Content Placeholder 3"/>
          <p:cNvSpPr>
            <a:spLocks noGrp="1"/>
          </p:cNvSpPr>
          <p:nvPr>
            <p:ph idx="1"/>
          </p:nvPr>
        </p:nvSpPr>
        <p:spPr/>
        <p:txBody>
          <a:bodyPr/>
          <a:lstStyle/>
          <a:p>
            <a:r>
              <a:rPr lang="en-US" dirty="0"/>
              <a:t>Distribution over instances</a:t>
            </a:r>
          </a:p>
          <a:p>
            <a:r>
              <a:rPr lang="en-US" dirty="0"/>
              <a:t>k Bernoulli arms</a:t>
            </a:r>
          </a:p>
          <a:p>
            <a:r>
              <a:rPr lang="en-US" dirty="0"/>
              <a:t>Only uncertainty is their means</a:t>
            </a:r>
          </a:p>
          <a:p>
            <a:r>
              <a:rPr lang="en-US" dirty="0"/>
              <a:t>Arm </a:t>
            </a:r>
            <a:r>
              <a:rPr lang="en-US" dirty="0" err="1"/>
              <a:t>i</a:t>
            </a:r>
            <a:r>
              <a:rPr lang="en-US" dirty="0"/>
              <a:t> has mean </a:t>
            </a:r>
            <a:r>
              <a:rPr lang="en-US" dirty="0" err="1"/>
              <a:t>μ</a:t>
            </a:r>
            <a:r>
              <a:rPr lang="en-US" baseline="-5999" dirty="0" err="1"/>
              <a:t>i</a:t>
            </a:r>
            <a:r>
              <a:rPr lang="en-US" baseline="-5999" dirty="0"/>
              <a:t>  </a:t>
            </a:r>
            <a:r>
              <a:rPr lang="en-US" dirty="0"/>
              <a:t>which is either </a:t>
            </a:r>
          </a:p>
          <a:p>
            <a:endParaRPr lang="en-US" dirty="0"/>
          </a:p>
        </p:txBody>
      </p:sp>
      <p:sp>
        <p:nvSpPr>
          <p:cNvPr id="371" name="Shape 371"/>
          <p:cNvSpPr>
            <a:spLocks noGrp="1"/>
          </p:cNvSpPr>
          <p:nvPr>
            <p:ph type="sldNum" sz="quarter" idx="12"/>
          </p:nvPr>
        </p:nvSpPr>
        <p:spPr/>
        <p:txBody>
          <a:bodyPr/>
          <a:lstStyle/>
          <a:p>
            <a:fld id="{86CB4B4D-7CA3-9044-876B-883B54F8677D}" type="slidenum">
              <a:rPr lang="is-IS" smtClean="0"/>
              <a:pPr/>
              <a:t>37</a:t>
            </a:fld>
            <a:endParaRPr lang="is-IS"/>
          </a:p>
        </p:txBody>
      </p:sp>
      <p:sp>
        <p:nvSpPr>
          <p:cNvPr id="372" name="Shape 372"/>
          <p:cNvSpPr/>
          <p:nvPr/>
        </p:nvSpPr>
        <p:spPr>
          <a:xfrm>
            <a:off x="504863" y="2631378"/>
            <a:ext cx="72200" cy="328296"/>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nSpc>
                <a:spcPct val="150000"/>
              </a:lnSpc>
              <a:defRPr i="1"/>
            </a:pPr>
            <a:endParaRPr sz="1266" dirty="0"/>
          </a:p>
        </p:txBody>
      </p:sp>
      <p:grpSp>
        <p:nvGrpSpPr>
          <p:cNvPr id="375" name="Group 375"/>
          <p:cNvGrpSpPr/>
          <p:nvPr/>
        </p:nvGrpSpPr>
        <p:grpSpPr>
          <a:xfrm>
            <a:off x="1566118" y="3099057"/>
            <a:ext cx="4182964" cy="1125837"/>
            <a:chOff x="0" y="12200"/>
            <a:chExt cx="5949103" cy="1601189"/>
          </a:xfrm>
        </p:grpSpPr>
        <p:sp>
          <p:nvSpPr>
            <p:cNvPr id="373" name="Shape 373"/>
            <p:cNvSpPr/>
            <p:nvPr/>
          </p:nvSpPr>
          <p:spPr>
            <a:xfrm>
              <a:off x="0" y="12200"/>
              <a:ext cx="102684" cy="4669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p>
              <a:pPr>
                <a:lnSpc>
                  <a:spcPct val="150000"/>
                </a:lnSpc>
                <a:defRPr i="1"/>
              </a:pPr>
              <a:endParaRPr sz="1266" dirty="0"/>
            </a:p>
          </p:txBody>
        </p:sp>
        <p:pic>
          <p:nvPicPr>
            <p:cNvPr id="374" name="pasted-image.png"/>
            <p:cNvPicPr>
              <a:picLocks noChangeAspect="1"/>
            </p:cNvPicPr>
            <p:nvPr/>
          </p:nvPicPr>
          <p:blipFill>
            <a:blip r:embed="rId2"/>
            <a:stretch>
              <a:fillRect/>
            </a:stretch>
          </p:blipFill>
          <p:spPr>
            <a:xfrm>
              <a:off x="2027320" y="939800"/>
              <a:ext cx="3921783" cy="673589"/>
            </a:xfrm>
            <a:prstGeom prst="rect">
              <a:avLst/>
            </a:prstGeom>
            <a:ln w="12700" cap="flat">
              <a:noFill/>
              <a:miter lim="400000"/>
            </a:ln>
            <a:effectLst/>
          </p:spPr>
        </p:pic>
      </p:grpSp>
    </p:spTree>
    <p:extLst>
      <p:ext uri="{BB962C8B-B14F-4D97-AF65-F5344CB8AC3E}">
        <p14:creationId xmlns:p14="http://schemas.microsoft.com/office/powerpoint/2010/main" val="125061054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iterate>
                                    <p:tmAbs val="0"/>
                                  </p:iterate>
                                  <p:childTnLst>
                                    <p:set>
                                      <p:cBhvr>
                                        <p:cTn id="20" fill="hold"/>
                                        <p:tgtEl>
                                          <p:spTgt spid="3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75"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a:spLocks noGrp="1"/>
          </p:cNvSpPr>
          <p:nvPr>
            <p:ph type="title"/>
          </p:nvPr>
        </p:nvSpPr>
        <p:spPr>
          <a:xfrm>
            <a:off x="187523" y="26789"/>
            <a:ext cx="7804547" cy="1518047"/>
          </a:xfrm>
          <a:prstGeom prst="rect">
            <a:avLst/>
          </a:prstGeom>
        </p:spPr>
        <p:txBody>
          <a:bodyPr/>
          <a:lstStyle/>
          <a:p>
            <a:r>
              <a:rPr dirty="0"/>
              <a:t>Lower bound particulars</a:t>
            </a:r>
          </a:p>
        </p:txBody>
      </p:sp>
      <p:sp>
        <p:nvSpPr>
          <p:cNvPr id="379" name="Shape 379"/>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38</a:t>
            </a:fld>
            <a:endParaRPr/>
          </a:p>
        </p:txBody>
      </p:sp>
      <p:grpSp>
        <p:nvGrpSpPr>
          <p:cNvPr id="391" name="Group 391"/>
          <p:cNvGrpSpPr/>
          <p:nvPr/>
        </p:nvGrpSpPr>
        <p:grpSpPr>
          <a:xfrm>
            <a:off x="4338930" y="1702078"/>
            <a:ext cx="1299878" cy="3726205"/>
            <a:chOff x="0" y="0"/>
            <a:chExt cx="1848714" cy="5299490"/>
          </a:xfrm>
        </p:grpSpPr>
        <p:sp>
          <p:nvSpPr>
            <p:cNvPr id="380" name="Shape 380"/>
            <p:cNvSpPr/>
            <p:nvPr/>
          </p:nvSpPr>
          <p:spPr>
            <a:xfrm>
              <a:off x="179077" y="5299490"/>
              <a:ext cx="1635352" cy="1"/>
            </a:xfrm>
            <a:prstGeom prst="line">
              <a:avLst/>
            </a:prstGeom>
            <a:noFill/>
            <a:ln w="88900" cap="flat">
              <a:solidFill>
                <a:schemeClr val="accent5">
                  <a:hueOff val="-444211"/>
                  <a:satOff val="-14915"/>
                  <a:lumOff val="22857"/>
                </a:schemeClr>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grpSp>
          <p:nvGrpSpPr>
            <p:cNvPr id="383" name="Group 383"/>
            <p:cNvGrpSpPr/>
            <p:nvPr/>
          </p:nvGrpSpPr>
          <p:grpSpPr>
            <a:xfrm>
              <a:off x="304924" y="743347"/>
              <a:ext cx="569801" cy="1326489"/>
              <a:chOff x="0" y="0"/>
              <a:chExt cx="569800" cy="1326487"/>
            </a:xfrm>
          </p:grpSpPr>
          <p:sp>
            <p:nvSpPr>
              <p:cNvPr id="381" name="Shape 381"/>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382" name="Shape 382"/>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grpSp>
          <p:nvGrpSpPr>
            <p:cNvPr id="386" name="Group 386"/>
            <p:cNvGrpSpPr/>
            <p:nvPr/>
          </p:nvGrpSpPr>
          <p:grpSpPr>
            <a:xfrm>
              <a:off x="1143124" y="0"/>
              <a:ext cx="569801" cy="1326488"/>
              <a:chOff x="0" y="0"/>
              <a:chExt cx="569800" cy="1326487"/>
            </a:xfrm>
          </p:grpSpPr>
          <p:sp>
            <p:nvSpPr>
              <p:cNvPr id="384" name="Shape 384"/>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r>
                  <a:rPr sz="1547" dirty="0"/>
                  <a:t>b’</a:t>
                </a:r>
                <a:r>
                  <a:rPr sz="1200" baseline="-5999" dirty="0"/>
                  <a:t>k</a:t>
                </a:r>
                <a:endParaRPr sz="1547" baseline="-5999" dirty="0"/>
              </a:p>
            </p:txBody>
          </p:sp>
          <p:sp>
            <p:nvSpPr>
              <p:cNvPr id="385" name="Shape 385"/>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r>
                  <a:rPr sz="1547"/>
                  <a:t>b</a:t>
                </a:r>
                <a:r>
                  <a:rPr sz="1547" baseline="-5999"/>
                  <a:t>k</a:t>
                </a:r>
              </a:p>
            </p:txBody>
          </p:sp>
        </p:grpSp>
        <p:pic>
          <p:nvPicPr>
            <p:cNvPr id="387" name="pasted-image.png"/>
            <p:cNvPicPr>
              <a:picLocks noChangeAspect="1"/>
            </p:cNvPicPr>
            <p:nvPr/>
          </p:nvPicPr>
          <p:blipFill>
            <a:blip r:embed="rId3"/>
            <a:stretch>
              <a:fillRect/>
            </a:stretch>
          </p:blipFill>
          <p:spPr>
            <a:xfrm>
              <a:off x="1437961" y="4772205"/>
              <a:ext cx="410754" cy="302025"/>
            </a:xfrm>
            <a:prstGeom prst="rect">
              <a:avLst/>
            </a:prstGeom>
            <a:ln w="12700" cap="flat">
              <a:noFill/>
              <a:miter lim="400000"/>
            </a:ln>
            <a:effectLst/>
          </p:spPr>
        </p:pic>
        <p:pic>
          <p:nvPicPr>
            <p:cNvPr id="388" name="pasted-image.png"/>
            <p:cNvPicPr>
              <a:picLocks noChangeAspect="1"/>
            </p:cNvPicPr>
            <p:nvPr/>
          </p:nvPicPr>
          <p:blipFill>
            <a:blip r:embed="rId4"/>
            <a:stretch>
              <a:fillRect/>
            </a:stretch>
          </p:blipFill>
          <p:spPr>
            <a:xfrm>
              <a:off x="197193" y="4748253"/>
              <a:ext cx="785263" cy="302025"/>
            </a:xfrm>
            <a:prstGeom prst="rect">
              <a:avLst/>
            </a:prstGeom>
            <a:ln w="12700" cap="flat">
              <a:noFill/>
              <a:miter lim="400000"/>
            </a:ln>
            <a:effectLst/>
          </p:spPr>
        </p:pic>
        <p:sp>
          <p:nvSpPr>
            <p:cNvPr id="389" name="Shape 389"/>
            <p:cNvSpPr/>
            <p:nvPr/>
          </p:nvSpPr>
          <p:spPr>
            <a:xfrm>
              <a:off x="0" y="1294162"/>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k-1</a:t>
              </a:r>
            </a:p>
          </p:txBody>
        </p:sp>
        <p:sp>
          <p:nvSpPr>
            <p:cNvPr id="390" name="Shape 390"/>
            <p:cNvSpPr/>
            <p:nvPr/>
          </p:nvSpPr>
          <p:spPr>
            <a:xfrm>
              <a:off x="0" y="532175"/>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k-1</a:t>
              </a:r>
            </a:p>
          </p:txBody>
        </p:sp>
      </p:grpSp>
      <p:sp>
        <p:nvSpPr>
          <p:cNvPr id="392" name="Shape 392"/>
          <p:cNvSpPr/>
          <p:nvPr/>
        </p:nvSpPr>
        <p:spPr>
          <a:xfrm>
            <a:off x="6496174" y="1670109"/>
            <a:ext cx="2012210" cy="130324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defRPr>
                <a:solidFill>
                  <a:srgbClr val="EE3C2A"/>
                </a:solidFill>
              </a:defRPr>
            </a:pPr>
            <a:r>
              <a:rPr sz="2000" dirty="0"/>
              <a:t>Must play w. =</a:t>
            </a:r>
          </a:p>
          <a:p>
            <a:pPr>
              <a:defRPr>
                <a:solidFill>
                  <a:srgbClr val="EE3C2A"/>
                </a:solidFill>
              </a:defRPr>
            </a:pPr>
            <a:r>
              <a:rPr sz="2000" dirty="0"/>
              <a:t>probability until confident they’re different</a:t>
            </a:r>
          </a:p>
        </p:txBody>
      </p:sp>
      <p:grpSp>
        <p:nvGrpSpPr>
          <p:cNvPr id="400" name="Group 400"/>
          <p:cNvGrpSpPr/>
          <p:nvPr/>
        </p:nvGrpSpPr>
        <p:grpSpPr>
          <a:xfrm>
            <a:off x="628052" y="1320708"/>
            <a:ext cx="1173087" cy="3661905"/>
            <a:chOff x="-30452" y="-243721"/>
            <a:chExt cx="1668389" cy="5208040"/>
          </a:xfrm>
        </p:grpSpPr>
        <p:sp>
          <p:nvSpPr>
            <p:cNvPr id="393" name="Shape 393"/>
            <p:cNvSpPr/>
            <p:nvPr/>
          </p:nvSpPr>
          <p:spPr>
            <a:xfrm flipV="1">
              <a:off x="1329126" y="121807"/>
              <a:ext cx="1" cy="4842513"/>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4" name="Shape 394"/>
            <p:cNvSpPr/>
            <p:nvPr/>
          </p:nvSpPr>
          <p:spPr>
            <a:xfrm>
              <a:off x="1020314" y="3729162"/>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5" name="Shape 395"/>
            <p:cNvSpPr/>
            <p:nvPr/>
          </p:nvSpPr>
          <p:spPr>
            <a:xfrm>
              <a:off x="1020314" y="3075208"/>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6" name="Shape 396"/>
            <p:cNvSpPr/>
            <p:nvPr/>
          </p:nvSpPr>
          <p:spPr>
            <a:xfrm>
              <a:off x="1020314" y="1113349"/>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7" name="Shape 397"/>
            <p:cNvSpPr/>
            <p:nvPr/>
          </p:nvSpPr>
          <p:spPr>
            <a:xfrm>
              <a:off x="1020314" y="459396"/>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8" name="Shape 398"/>
            <p:cNvSpPr/>
            <p:nvPr/>
          </p:nvSpPr>
          <p:spPr>
            <a:xfrm>
              <a:off x="1020314" y="4383115"/>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399" name="Shape 399"/>
            <p:cNvSpPr/>
            <p:nvPr/>
          </p:nvSpPr>
          <p:spPr>
            <a:xfrm rot="16200000">
              <a:off x="-2112355" y="1838180"/>
              <a:ext cx="5197560" cy="10337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Autofit/>
            </a:bodyPr>
            <a:lstStyle/>
            <a:p>
              <a:r>
                <a:rPr sz="2800" dirty="0"/>
                <a:t>Mean of Distribution</a:t>
              </a:r>
            </a:p>
          </p:txBody>
        </p:sp>
      </p:grpSp>
      <p:grpSp>
        <p:nvGrpSpPr>
          <p:cNvPr id="405" name="Group 405"/>
          <p:cNvGrpSpPr/>
          <p:nvPr/>
        </p:nvGrpSpPr>
        <p:grpSpPr>
          <a:xfrm>
            <a:off x="189084" y="5465319"/>
            <a:ext cx="2454400" cy="1125322"/>
            <a:chOff x="674888" y="-30453"/>
            <a:chExt cx="3490700" cy="1600457"/>
          </a:xfrm>
        </p:grpSpPr>
        <p:sp>
          <p:nvSpPr>
            <p:cNvPr id="401" name="Shape 401"/>
            <p:cNvSpPr/>
            <p:nvPr/>
          </p:nvSpPr>
          <p:spPr>
            <a:xfrm>
              <a:off x="674888" y="-30453"/>
              <a:ext cx="3490700" cy="160045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35719" tIns="35719" rIns="35719" bIns="35719" numCol="1" anchor="ctr">
              <a:noAutofit/>
            </a:bodyPr>
            <a:lstStyle/>
            <a:p>
              <a:pPr algn="ctr">
                <a:defRPr sz="3000">
                  <a:solidFill>
                    <a:srgbClr val="FFFFFF"/>
                  </a:solidFill>
                  <a:latin typeface="Optima"/>
                  <a:ea typeface="Optima"/>
                  <a:cs typeface="Optima"/>
                  <a:sym typeface="Optima"/>
                </a:defRPr>
              </a:pPr>
              <a:endParaRPr sz="2109"/>
            </a:p>
          </p:txBody>
        </p:sp>
        <p:pic>
          <p:nvPicPr>
            <p:cNvPr id="402" name="pasted-image.png"/>
            <p:cNvPicPr>
              <a:picLocks noChangeAspect="1"/>
            </p:cNvPicPr>
            <p:nvPr/>
          </p:nvPicPr>
          <p:blipFill>
            <a:blip r:embed="rId5"/>
            <a:srcRect/>
            <a:stretch>
              <a:fillRect/>
            </a:stretch>
          </p:blipFill>
          <p:spPr>
            <a:xfrm>
              <a:off x="1412462" y="176680"/>
              <a:ext cx="2170217" cy="628222"/>
            </a:xfrm>
            <a:prstGeom prst="rect">
              <a:avLst/>
            </a:prstGeom>
            <a:ln/>
          </p:spPr>
          <p:style>
            <a:lnRef idx="2">
              <a:schemeClr val="dk1">
                <a:shade val="50000"/>
              </a:schemeClr>
            </a:lnRef>
            <a:fillRef idx="1">
              <a:schemeClr val="dk1"/>
            </a:fillRef>
            <a:effectRef idx="0">
              <a:schemeClr val="dk1"/>
            </a:effectRef>
            <a:fontRef idx="minor">
              <a:schemeClr val="lt1"/>
            </a:fontRef>
          </p:style>
        </p:pic>
        <p:pic>
          <p:nvPicPr>
            <p:cNvPr id="403" name="pasted-image.pdf"/>
            <p:cNvPicPr>
              <a:picLocks noChangeAspect="1"/>
            </p:cNvPicPr>
            <p:nvPr/>
          </p:nvPicPr>
          <p:blipFill>
            <a:blip r:embed="rId6"/>
            <a:stretch>
              <a:fillRect/>
            </a:stretch>
          </p:blipFill>
          <p:spPr>
            <a:xfrm>
              <a:off x="1356951" y="876807"/>
              <a:ext cx="2126574" cy="628307"/>
            </a:xfrm>
            <a:prstGeom prst="rect">
              <a:avLst/>
            </a:prstGeom>
            <a:ln/>
          </p:spPr>
          <p:style>
            <a:lnRef idx="2">
              <a:schemeClr val="dk1">
                <a:shade val="50000"/>
              </a:schemeClr>
            </a:lnRef>
            <a:fillRef idx="1">
              <a:schemeClr val="dk1"/>
            </a:fillRef>
            <a:effectRef idx="0">
              <a:schemeClr val="dk1"/>
            </a:effectRef>
            <a:fontRef idx="minor">
              <a:schemeClr val="lt1"/>
            </a:fontRef>
          </p:style>
        </p:pic>
      </p:grpSp>
    </p:spTree>
    <p:extLst>
      <p:ext uri="{BB962C8B-B14F-4D97-AF65-F5344CB8AC3E}">
        <p14:creationId xmlns:p14="http://schemas.microsoft.com/office/powerpoint/2010/main" val="158902704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advAuto="0"/>
      <p:bldP spid="392" grpId="0" animBg="1" advAuto="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39</a:t>
            </a:fld>
            <a:endParaRPr/>
          </a:p>
        </p:txBody>
      </p:sp>
      <p:sp>
        <p:nvSpPr>
          <p:cNvPr id="408" name="Shape 408"/>
          <p:cNvSpPr/>
          <p:nvPr/>
        </p:nvSpPr>
        <p:spPr>
          <a:xfrm>
            <a:off x="3761996" y="5469627"/>
            <a:ext cx="1149857" cy="1"/>
          </a:xfrm>
          <a:prstGeom prst="line">
            <a:avLst/>
          </a:prstGeom>
          <a:ln w="88900">
            <a:solidFill>
              <a:schemeClr val="accent5">
                <a:hueOff val="-444211"/>
                <a:satOff val="-14915"/>
                <a:lumOff val="22857"/>
              </a:schemeClr>
            </a:solidFill>
            <a:miter lim="400000"/>
          </a:ln>
        </p:spPr>
        <p:txBody>
          <a:bodyPr lIns="35719" tIns="35719" rIns="35719" bIns="35719" anchor="ctr"/>
          <a:lstStyle/>
          <a:p>
            <a:pPr algn="ctr">
              <a:defRPr sz="2400">
                <a:latin typeface="+mn-lt"/>
                <a:ea typeface="+mn-ea"/>
                <a:cs typeface="+mn-cs"/>
                <a:sym typeface="Helvetica Light"/>
              </a:defRPr>
            </a:pPr>
            <a:endParaRPr sz="1687"/>
          </a:p>
        </p:txBody>
      </p:sp>
      <p:grpSp>
        <p:nvGrpSpPr>
          <p:cNvPr id="411" name="Group 411"/>
          <p:cNvGrpSpPr/>
          <p:nvPr/>
        </p:nvGrpSpPr>
        <p:grpSpPr>
          <a:xfrm>
            <a:off x="4553329" y="2224745"/>
            <a:ext cx="400642" cy="932688"/>
            <a:chOff x="0" y="0"/>
            <a:chExt cx="569800" cy="1326487"/>
          </a:xfrm>
        </p:grpSpPr>
        <p:sp>
          <p:nvSpPr>
            <p:cNvPr id="409" name="Shape 409"/>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410" name="Shape 410"/>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pic>
        <p:nvPicPr>
          <p:cNvPr id="412" name="pasted-image.png"/>
          <p:cNvPicPr>
            <a:picLocks noChangeAspect="1"/>
          </p:cNvPicPr>
          <p:nvPr/>
        </p:nvPicPr>
        <p:blipFill>
          <a:blip r:embed="rId3"/>
          <a:stretch>
            <a:fillRect/>
          </a:stretch>
        </p:blipFill>
        <p:spPr>
          <a:xfrm>
            <a:off x="4477581" y="5040695"/>
            <a:ext cx="552139" cy="212361"/>
          </a:xfrm>
          <a:prstGeom prst="rect">
            <a:avLst/>
          </a:prstGeom>
          <a:ln w="12700">
            <a:miter lim="400000"/>
          </a:ln>
        </p:spPr>
      </p:pic>
      <p:sp>
        <p:nvSpPr>
          <p:cNvPr id="413" name="Shape 413"/>
          <p:cNvSpPr/>
          <p:nvPr/>
        </p:nvSpPr>
        <p:spPr>
          <a:xfrm>
            <a:off x="4338930" y="2612036"/>
            <a:ext cx="834491" cy="661202"/>
          </a:xfrm>
          <a:prstGeom prst="ellipse">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p>
            <a:pPr algn="ctr">
              <a:defRPr sz="2200">
                <a:solidFill>
                  <a:srgbClr val="FDFDFD"/>
                </a:solidFill>
                <a:latin typeface="Gill Sans SemiBold"/>
                <a:ea typeface="Gill Sans SemiBold"/>
                <a:cs typeface="Gill Sans SemiBold"/>
                <a:sym typeface="Gill Sans SemiBold"/>
              </a:defRPr>
            </a:pPr>
            <a:r>
              <a:rPr sz="1547"/>
              <a:t>b’</a:t>
            </a:r>
            <a:r>
              <a:rPr sz="1547" baseline="-5999"/>
              <a:t>k-1</a:t>
            </a:r>
          </a:p>
        </p:txBody>
      </p:sp>
      <p:sp>
        <p:nvSpPr>
          <p:cNvPr id="414" name="Shape 414"/>
          <p:cNvSpPr/>
          <p:nvPr/>
        </p:nvSpPr>
        <p:spPr>
          <a:xfrm>
            <a:off x="4338930" y="2076264"/>
            <a:ext cx="834491" cy="661202"/>
          </a:xfrm>
          <a:prstGeom prst="ellipse">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p>
            <a:pPr algn="ctr">
              <a:defRPr sz="2200">
                <a:solidFill>
                  <a:srgbClr val="FDFDFD"/>
                </a:solidFill>
                <a:latin typeface="Gill Sans SemiBold"/>
                <a:ea typeface="Gill Sans SemiBold"/>
                <a:cs typeface="Gill Sans SemiBold"/>
                <a:sym typeface="Gill Sans SemiBold"/>
              </a:defRPr>
            </a:pPr>
            <a:r>
              <a:rPr sz="1547"/>
              <a:t>b</a:t>
            </a:r>
            <a:r>
              <a:rPr sz="1547" baseline="-5999"/>
              <a:t>k-1</a:t>
            </a:r>
          </a:p>
        </p:txBody>
      </p:sp>
      <p:grpSp>
        <p:nvGrpSpPr>
          <p:cNvPr id="420" name="Group 420"/>
          <p:cNvGrpSpPr/>
          <p:nvPr/>
        </p:nvGrpSpPr>
        <p:grpSpPr>
          <a:xfrm>
            <a:off x="3562067" y="2611942"/>
            <a:ext cx="834491" cy="1196973"/>
            <a:chOff x="0" y="0"/>
            <a:chExt cx="1186829" cy="1702361"/>
          </a:xfrm>
        </p:grpSpPr>
        <p:grpSp>
          <p:nvGrpSpPr>
            <p:cNvPr id="417" name="Group 417"/>
            <p:cNvGrpSpPr/>
            <p:nvPr/>
          </p:nvGrpSpPr>
          <p:grpSpPr>
            <a:xfrm>
              <a:off x="304924" y="211171"/>
              <a:ext cx="569801" cy="1326489"/>
              <a:chOff x="0" y="0"/>
              <a:chExt cx="569800" cy="1326487"/>
            </a:xfrm>
          </p:grpSpPr>
          <p:sp>
            <p:nvSpPr>
              <p:cNvPr id="415" name="Shape 415"/>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416" name="Shape 416"/>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sp>
          <p:nvSpPr>
            <p:cNvPr id="418" name="Shape 418"/>
            <p:cNvSpPr/>
            <p:nvPr/>
          </p:nvSpPr>
          <p:spPr>
            <a:xfrm>
              <a:off x="0" y="761986"/>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k-2</a:t>
              </a:r>
            </a:p>
          </p:txBody>
        </p:sp>
        <p:sp>
          <p:nvSpPr>
            <p:cNvPr id="419" name="Shape 419"/>
            <p:cNvSpPr/>
            <p:nvPr/>
          </p:nvSpPr>
          <p:spPr>
            <a:xfrm>
              <a:off x="0" y="0"/>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k-2</a:t>
              </a:r>
            </a:p>
          </p:txBody>
        </p:sp>
      </p:grpSp>
      <p:pic>
        <p:nvPicPr>
          <p:cNvPr id="421" name="pasted-image.png"/>
          <p:cNvPicPr>
            <a:picLocks noChangeAspect="1"/>
          </p:cNvPicPr>
          <p:nvPr/>
        </p:nvPicPr>
        <p:blipFill>
          <a:blip r:embed="rId4"/>
          <a:stretch>
            <a:fillRect/>
          </a:stretch>
        </p:blipFill>
        <p:spPr>
          <a:xfrm>
            <a:off x="3690501" y="5036526"/>
            <a:ext cx="577622" cy="212361"/>
          </a:xfrm>
          <a:prstGeom prst="rect">
            <a:avLst/>
          </a:prstGeom>
          <a:ln w="12700">
            <a:miter lim="400000"/>
          </a:ln>
        </p:spPr>
      </p:pic>
      <p:sp>
        <p:nvSpPr>
          <p:cNvPr id="422" name="Shape 422"/>
          <p:cNvSpPr>
            <a:spLocks noGrp="1"/>
          </p:cNvSpPr>
          <p:nvPr>
            <p:ph type="title"/>
          </p:nvPr>
        </p:nvSpPr>
        <p:spPr>
          <a:xfrm>
            <a:off x="187523" y="26789"/>
            <a:ext cx="7804547" cy="1518047"/>
          </a:xfrm>
          <a:prstGeom prst="rect">
            <a:avLst/>
          </a:prstGeom>
        </p:spPr>
        <p:txBody>
          <a:bodyPr/>
          <a:lstStyle/>
          <a:p>
            <a:r>
              <a:t>Lower bound particulars</a:t>
            </a:r>
          </a:p>
        </p:txBody>
      </p:sp>
      <p:sp>
        <p:nvSpPr>
          <p:cNvPr id="423" name="Shape 423"/>
          <p:cNvSpPr/>
          <p:nvPr/>
        </p:nvSpPr>
        <p:spPr>
          <a:xfrm>
            <a:off x="6496174" y="1670109"/>
            <a:ext cx="2012210" cy="130324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defRPr>
                <a:solidFill>
                  <a:srgbClr val="EE3C2A"/>
                </a:solidFill>
              </a:defRPr>
            </a:pPr>
            <a:r>
              <a:rPr sz="2000" dirty="0"/>
              <a:t>Must play w. =</a:t>
            </a:r>
          </a:p>
          <a:p>
            <a:pPr>
              <a:defRPr>
                <a:solidFill>
                  <a:srgbClr val="EE3C2A"/>
                </a:solidFill>
              </a:defRPr>
            </a:pPr>
            <a:r>
              <a:rPr sz="2000" dirty="0"/>
              <a:t>probability until confident they’re different</a:t>
            </a:r>
          </a:p>
        </p:txBody>
      </p:sp>
      <p:grpSp>
        <p:nvGrpSpPr>
          <p:cNvPr id="431" name="Group 431"/>
          <p:cNvGrpSpPr/>
          <p:nvPr/>
        </p:nvGrpSpPr>
        <p:grpSpPr>
          <a:xfrm>
            <a:off x="628052" y="1320708"/>
            <a:ext cx="1173087" cy="3661905"/>
            <a:chOff x="-30452" y="-243721"/>
            <a:chExt cx="1668389" cy="5208040"/>
          </a:xfrm>
        </p:grpSpPr>
        <p:sp>
          <p:nvSpPr>
            <p:cNvPr id="424" name="Shape 424"/>
            <p:cNvSpPr/>
            <p:nvPr/>
          </p:nvSpPr>
          <p:spPr>
            <a:xfrm flipV="1">
              <a:off x="1329126" y="121807"/>
              <a:ext cx="1" cy="4842513"/>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25" name="Shape 425"/>
            <p:cNvSpPr/>
            <p:nvPr/>
          </p:nvSpPr>
          <p:spPr>
            <a:xfrm>
              <a:off x="1020314" y="3729162"/>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26" name="Shape 426"/>
            <p:cNvSpPr/>
            <p:nvPr/>
          </p:nvSpPr>
          <p:spPr>
            <a:xfrm>
              <a:off x="1020314" y="3075208"/>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27" name="Shape 427"/>
            <p:cNvSpPr/>
            <p:nvPr/>
          </p:nvSpPr>
          <p:spPr>
            <a:xfrm>
              <a:off x="1020314" y="1113349"/>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28" name="Shape 428"/>
            <p:cNvSpPr/>
            <p:nvPr/>
          </p:nvSpPr>
          <p:spPr>
            <a:xfrm>
              <a:off x="1020314" y="459396"/>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29" name="Shape 429"/>
            <p:cNvSpPr/>
            <p:nvPr/>
          </p:nvSpPr>
          <p:spPr>
            <a:xfrm>
              <a:off x="1020314" y="4383115"/>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30" name="Shape 430"/>
            <p:cNvSpPr/>
            <p:nvPr/>
          </p:nvSpPr>
          <p:spPr>
            <a:xfrm rot="16200000">
              <a:off x="-2112355" y="1838180"/>
              <a:ext cx="5197560" cy="10337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Autofit/>
            </a:bodyPr>
            <a:lstStyle/>
            <a:p>
              <a:r>
                <a:rPr sz="2800" dirty="0"/>
                <a:t>Mean of Distribution</a:t>
              </a:r>
            </a:p>
          </p:txBody>
        </p:sp>
      </p:grpSp>
      <p:grpSp>
        <p:nvGrpSpPr>
          <p:cNvPr id="436" name="Group 436"/>
          <p:cNvGrpSpPr/>
          <p:nvPr/>
        </p:nvGrpSpPr>
        <p:grpSpPr>
          <a:xfrm>
            <a:off x="189084" y="5465319"/>
            <a:ext cx="2454399" cy="1125322"/>
            <a:chOff x="674888" y="-30453"/>
            <a:chExt cx="3490700" cy="1600457"/>
          </a:xfrm>
        </p:grpSpPr>
        <p:sp>
          <p:nvSpPr>
            <p:cNvPr id="432" name="Shape 432"/>
            <p:cNvSpPr/>
            <p:nvPr/>
          </p:nvSpPr>
          <p:spPr>
            <a:xfrm>
              <a:off x="674888" y="-30453"/>
              <a:ext cx="3490700" cy="160045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35719" tIns="35719" rIns="35719" bIns="35719" numCol="1" anchor="ctr">
              <a:noAutofit/>
            </a:bodyPr>
            <a:lstStyle/>
            <a:p>
              <a:pPr algn="ctr">
                <a:defRPr sz="3000">
                  <a:solidFill>
                    <a:srgbClr val="FFFFFF"/>
                  </a:solidFill>
                  <a:latin typeface="Optima"/>
                  <a:ea typeface="Optima"/>
                  <a:cs typeface="Optima"/>
                  <a:sym typeface="Optima"/>
                </a:defRPr>
              </a:pPr>
              <a:endParaRPr sz="2109"/>
            </a:p>
          </p:txBody>
        </p:sp>
        <p:pic>
          <p:nvPicPr>
            <p:cNvPr id="433" name="pasted-image.png"/>
            <p:cNvPicPr>
              <a:picLocks noChangeAspect="1"/>
            </p:cNvPicPr>
            <p:nvPr/>
          </p:nvPicPr>
          <p:blipFill>
            <a:blip r:embed="rId5"/>
            <a:srcRect/>
            <a:stretch>
              <a:fillRect/>
            </a:stretch>
          </p:blipFill>
          <p:spPr>
            <a:xfrm>
              <a:off x="1412462" y="176680"/>
              <a:ext cx="2170217" cy="628222"/>
            </a:xfrm>
            <a:prstGeom prst="rect">
              <a:avLst/>
            </a:prstGeom>
            <a:ln/>
          </p:spPr>
          <p:style>
            <a:lnRef idx="2">
              <a:schemeClr val="dk1">
                <a:shade val="50000"/>
              </a:schemeClr>
            </a:lnRef>
            <a:fillRef idx="1">
              <a:schemeClr val="dk1"/>
            </a:fillRef>
            <a:effectRef idx="0">
              <a:schemeClr val="dk1"/>
            </a:effectRef>
            <a:fontRef idx="minor">
              <a:schemeClr val="lt1"/>
            </a:fontRef>
          </p:style>
        </p:pic>
        <p:pic>
          <p:nvPicPr>
            <p:cNvPr id="434" name="pasted-image.pdf"/>
            <p:cNvPicPr>
              <a:picLocks noChangeAspect="1"/>
            </p:cNvPicPr>
            <p:nvPr/>
          </p:nvPicPr>
          <p:blipFill>
            <a:blip r:embed="rId6"/>
            <a:stretch>
              <a:fillRect/>
            </a:stretch>
          </p:blipFill>
          <p:spPr>
            <a:xfrm>
              <a:off x="1356951" y="876807"/>
              <a:ext cx="2126574" cy="628307"/>
            </a:xfrm>
            <a:prstGeom prst="rect">
              <a:avLst/>
            </a:prstGeom>
            <a:ln/>
          </p:spPr>
          <p:style>
            <a:lnRef idx="2">
              <a:schemeClr val="dk1">
                <a:shade val="50000"/>
              </a:schemeClr>
            </a:lnRef>
            <a:fillRef idx="1">
              <a:schemeClr val="dk1"/>
            </a:fillRef>
            <a:effectRef idx="0">
              <a:schemeClr val="dk1"/>
            </a:effectRef>
            <a:fontRef idx="minor">
              <a:schemeClr val="lt1"/>
            </a:fontRef>
          </p:style>
        </p:pic>
      </p:grpSp>
    </p:spTree>
    <p:extLst>
      <p:ext uri="{BB962C8B-B14F-4D97-AF65-F5344CB8AC3E}">
        <p14:creationId xmlns:p14="http://schemas.microsoft.com/office/powerpoint/2010/main" val="670944837"/>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0"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152718"/>
            <a:ext cx="7620000" cy="1371600"/>
          </a:xfrm>
        </p:spPr>
        <p:txBody>
          <a:bodyPr>
            <a:normAutofit/>
          </a:bodyPr>
          <a:lstStyle/>
          <a:p>
            <a:r>
              <a:rPr lang="en-US"/>
              <a:t>MDP: Simulation-Based Representation</a:t>
            </a:r>
          </a:p>
        </p:txBody>
      </p:sp>
      <p:sp>
        <p:nvSpPr>
          <p:cNvPr id="26628" name="Rectangle 3"/>
          <p:cNvSpPr>
            <a:spLocks noGrp="1" noChangeArrowheads="1"/>
          </p:cNvSpPr>
          <p:nvPr>
            <p:ph type="body" idx="1"/>
          </p:nvPr>
        </p:nvSpPr>
        <p:spPr/>
        <p:txBody>
          <a:bodyPr>
            <a:normAutofit fontScale="85000" lnSpcReduction="20000"/>
          </a:bodyPr>
          <a:lstStyle/>
          <a:p>
            <a:r>
              <a:rPr lang="en-US" dirty="0"/>
              <a:t>A simulation-based representation gives: S, A, </a:t>
            </a:r>
            <a:r>
              <a:rPr lang="en-US" dirty="0">
                <a:solidFill>
                  <a:schemeClr val="tx2"/>
                </a:solidFill>
              </a:rPr>
              <a:t>R</a:t>
            </a:r>
            <a:r>
              <a:rPr lang="en-US" dirty="0"/>
              <a:t>, </a:t>
            </a:r>
            <a:r>
              <a:rPr lang="en-US" dirty="0">
                <a:solidFill>
                  <a:schemeClr val="tx2"/>
                </a:solidFill>
              </a:rPr>
              <a:t>T</a:t>
            </a:r>
            <a:r>
              <a:rPr lang="en-US" dirty="0"/>
              <a:t>, </a:t>
            </a:r>
            <a:r>
              <a:rPr lang="en-US" dirty="0">
                <a:solidFill>
                  <a:schemeClr val="tx2"/>
                </a:solidFill>
              </a:rPr>
              <a:t>S</a:t>
            </a:r>
            <a:r>
              <a:rPr lang="en-US" baseline="-25000" dirty="0">
                <a:solidFill>
                  <a:schemeClr val="tx2"/>
                </a:solidFill>
              </a:rPr>
              <a:t>0</a:t>
            </a:r>
            <a:r>
              <a:rPr lang="en-US" dirty="0"/>
              <a:t>:</a:t>
            </a:r>
          </a:p>
          <a:p>
            <a:pPr marL="342900" indent="-342900">
              <a:buFont typeface="Arial" charset="0"/>
              <a:buChar char="•"/>
            </a:pPr>
            <a:r>
              <a:rPr lang="en-US" b="0" dirty="0"/>
              <a:t>finite state set S   (|S|=n and is generally very large)</a:t>
            </a:r>
          </a:p>
          <a:p>
            <a:pPr marL="342900" indent="-342900">
              <a:buFont typeface="Arial" charset="0"/>
              <a:buChar char="•"/>
            </a:pPr>
            <a:r>
              <a:rPr lang="en-US" b="0" dirty="0"/>
              <a:t>finite action set A  (|A|=m and will assume is of reasonable size)</a:t>
            </a:r>
          </a:p>
          <a:p>
            <a:pPr marL="342900" indent="-342900">
              <a:buFont typeface="Arial" charset="0"/>
              <a:buChar char="•"/>
            </a:pPr>
            <a:endParaRPr lang="en-US" dirty="0"/>
          </a:p>
          <a:p>
            <a:r>
              <a:rPr lang="en-US" dirty="0">
                <a:solidFill>
                  <a:schemeClr val="tx2"/>
                </a:solidFill>
              </a:rPr>
              <a:t>Stochastic, real-valued, bounded reward function R(</a:t>
            </a:r>
            <a:r>
              <a:rPr lang="en-US" dirty="0" err="1">
                <a:solidFill>
                  <a:schemeClr val="tx2"/>
                </a:solidFill>
              </a:rPr>
              <a:t>s,a</a:t>
            </a:r>
            <a:r>
              <a:rPr lang="en-US" dirty="0">
                <a:solidFill>
                  <a:schemeClr val="tx2"/>
                </a:solidFill>
              </a:rPr>
              <a:t>) = r</a:t>
            </a:r>
          </a:p>
          <a:p>
            <a:pPr marL="342900" indent="-342900">
              <a:buFont typeface="Arial" charset="0"/>
              <a:buChar char="•"/>
            </a:pPr>
            <a:r>
              <a:rPr lang="en-US" b="0" dirty="0"/>
              <a:t>Stochastically returns a reward r given input s and a</a:t>
            </a:r>
          </a:p>
          <a:p>
            <a:pPr marL="342900" indent="-342900">
              <a:buFont typeface="Arial" charset="0"/>
              <a:buChar char="•"/>
            </a:pPr>
            <a:endParaRPr lang="en-US" dirty="0"/>
          </a:p>
          <a:p>
            <a:r>
              <a:rPr lang="en-US" dirty="0">
                <a:solidFill>
                  <a:schemeClr val="tx2"/>
                </a:solidFill>
              </a:rPr>
              <a:t>Stochastic transition function T(</a:t>
            </a:r>
            <a:r>
              <a:rPr lang="en-US" dirty="0" err="1">
                <a:solidFill>
                  <a:schemeClr val="tx2"/>
                </a:solidFill>
              </a:rPr>
              <a:t>s,a</a:t>
            </a:r>
            <a:r>
              <a:rPr lang="en-US" dirty="0">
                <a:solidFill>
                  <a:schemeClr val="tx2"/>
                </a:solidFill>
              </a:rPr>
              <a:t>) = s’ (i.e. a simulator)</a:t>
            </a:r>
          </a:p>
          <a:p>
            <a:pPr marL="160020" indent="-342900">
              <a:buFont typeface="Arial" charset="0"/>
              <a:buChar char="•"/>
            </a:pPr>
            <a:r>
              <a:rPr lang="en-US" b="0" dirty="0"/>
              <a:t>Stochastically returns a state s’ given input s and a</a:t>
            </a:r>
          </a:p>
          <a:p>
            <a:pPr marL="160020" indent="-342900">
              <a:buFont typeface="Arial" charset="0"/>
              <a:buChar char="•"/>
            </a:pPr>
            <a:r>
              <a:rPr lang="en-US" b="0" dirty="0"/>
              <a:t>Probability of returning s’ is dictated by </a:t>
            </a:r>
            <a:r>
              <a:rPr lang="en-US" b="0" dirty="0" err="1"/>
              <a:t>Pr</a:t>
            </a:r>
            <a:r>
              <a:rPr lang="en-US" b="0" dirty="0"/>
              <a:t>(s’ | </a:t>
            </a:r>
            <a:r>
              <a:rPr lang="en-US" b="0" dirty="0" err="1"/>
              <a:t>s,a</a:t>
            </a:r>
            <a:r>
              <a:rPr lang="en-US" b="0" dirty="0"/>
              <a:t>) of MDP </a:t>
            </a:r>
          </a:p>
          <a:p>
            <a:pPr lvl="1"/>
            <a:endParaRPr lang="en-US" dirty="0"/>
          </a:p>
          <a:p>
            <a:r>
              <a:rPr lang="en-US" dirty="0">
                <a:solidFill>
                  <a:schemeClr val="tx2"/>
                </a:solidFill>
              </a:rPr>
              <a:t>Stochastic initial state function S</a:t>
            </a:r>
            <a:r>
              <a:rPr lang="en-US" baseline="-25000" dirty="0">
                <a:solidFill>
                  <a:schemeClr val="tx2"/>
                </a:solidFill>
              </a:rPr>
              <a:t>0</a:t>
            </a:r>
            <a:r>
              <a:rPr lang="en-US" dirty="0">
                <a:solidFill>
                  <a:schemeClr val="tx2"/>
                </a:solidFill>
              </a:rPr>
              <a:t> </a:t>
            </a:r>
          </a:p>
          <a:p>
            <a:pPr marL="160020" indent="-342900">
              <a:buFont typeface="Arial" charset="0"/>
              <a:buChar char="•"/>
            </a:pPr>
            <a:r>
              <a:rPr lang="en-US" b="0" dirty="0"/>
              <a:t>Stochastically returns a state according to an initial state distribution</a:t>
            </a:r>
          </a:p>
        </p:txBody>
      </p:sp>
      <p:sp>
        <p:nvSpPr>
          <p:cNvPr id="5" name="Slide Number Placeholder 4"/>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81088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6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6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6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62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62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628">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628">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662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62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40</a:t>
            </a:fld>
            <a:endParaRPr/>
          </a:p>
        </p:txBody>
      </p:sp>
      <p:sp>
        <p:nvSpPr>
          <p:cNvPr id="439" name="Shape 439"/>
          <p:cNvSpPr/>
          <p:nvPr/>
        </p:nvSpPr>
        <p:spPr>
          <a:xfrm>
            <a:off x="3260325" y="5365759"/>
            <a:ext cx="1149857" cy="1"/>
          </a:xfrm>
          <a:prstGeom prst="line">
            <a:avLst/>
          </a:prstGeom>
          <a:ln w="88900">
            <a:solidFill>
              <a:schemeClr val="accent5">
                <a:hueOff val="-444211"/>
                <a:satOff val="-14915"/>
                <a:lumOff val="22857"/>
              </a:schemeClr>
            </a:solidFill>
            <a:miter lim="400000"/>
          </a:ln>
        </p:spPr>
        <p:txBody>
          <a:bodyPr lIns="35719" tIns="35719" rIns="35719" bIns="35719" anchor="ctr"/>
          <a:lstStyle/>
          <a:p>
            <a:pPr algn="ctr">
              <a:defRPr sz="2400">
                <a:latin typeface="+mn-lt"/>
                <a:ea typeface="+mn-ea"/>
                <a:cs typeface="+mn-cs"/>
                <a:sym typeface="Helvetica Light"/>
              </a:defRPr>
            </a:pPr>
            <a:endParaRPr sz="1687"/>
          </a:p>
        </p:txBody>
      </p:sp>
      <p:pic>
        <p:nvPicPr>
          <p:cNvPr id="440" name="pasted-image.png"/>
          <p:cNvPicPr>
            <a:picLocks noChangeAspect="1"/>
          </p:cNvPicPr>
          <p:nvPr/>
        </p:nvPicPr>
        <p:blipFill>
          <a:blip r:embed="rId2"/>
          <a:stretch>
            <a:fillRect/>
          </a:stretch>
        </p:blipFill>
        <p:spPr>
          <a:xfrm>
            <a:off x="3504855" y="4009429"/>
            <a:ext cx="660798" cy="71438"/>
          </a:xfrm>
          <a:prstGeom prst="rect">
            <a:avLst/>
          </a:prstGeom>
          <a:ln w="12700">
            <a:miter lim="400000"/>
          </a:ln>
        </p:spPr>
      </p:pic>
      <p:sp>
        <p:nvSpPr>
          <p:cNvPr id="441" name="Shape 441"/>
          <p:cNvSpPr>
            <a:spLocks noGrp="1"/>
          </p:cNvSpPr>
          <p:nvPr>
            <p:ph type="title"/>
          </p:nvPr>
        </p:nvSpPr>
        <p:spPr>
          <a:xfrm>
            <a:off x="187523" y="26789"/>
            <a:ext cx="7804547" cy="1518047"/>
          </a:xfrm>
          <a:prstGeom prst="rect">
            <a:avLst/>
          </a:prstGeom>
        </p:spPr>
        <p:txBody>
          <a:bodyPr/>
          <a:lstStyle/>
          <a:p>
            <a:r>
              <a:t>Lower bound particulars</a:t>
            </a:r>
          </a:p>
        </p:txBody>
      </p:sp>
      <p:sp>
        <p:nvSpPr>
          <p:cNvPr id="442" name="Shape 442"/>
          <p:cNvSpPr/>
          <p:nvPr/>
        </p:nvSpPr>
        <p:spPr>
          <a:xfrm>
            <a:off x="6496174" y="1670109"/>
            <a:ext cx="2012210" cy="130324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defRPr>
                <a:solidFill>
                  <a:srgbClr val="EE3C2A"/>
                </a:solidFill>
              </a:defRPr>
            </a:pPr>
            <a:r>
              <a:rPr sz="2000" dirty="0"/>
              <a:t>Must play w. =</a:t>
            </a:r>
          </a:p>
          <a:p>
            <a:pPr>
              <a:defRPr>
                <a:solidFill>
                  <a:srgbClr val="EE3C2A"/>
                </a:solidFill>
              </a:defRPr>
            </a:pPr>
            <a:r>
              <a:rPr sz="2000" dirty="0"/>
              <a:t>probability until confident they’re different</a:t>
            </a:r>
          </a:p>
        </p:txBody>
      </p:sp>
      <p:grpSp>
        <p:nvGrpSpPr>
          <p:cNvPr id="450" name="Group 450"/>
          <p:cNvGrpSpPr/>
          <p:nvPr/>
        </p:nvGrpSpPr>
        <p:grpSpPr>
          <a:xfrm>
            <a:off x="628052" y="1320708"/>
            <a:ext cx="1173087" cy="3661905"/>
            <a:chOff x="-30452" y="-243721"/>
            <a:chExt cx="1668389" cy="5208040"/>
          </a:xfrm>
        </p:grpSpPr>
        <p:sp>
          <p:nvSpPr>
            <p:cNvPr id="443" name="Shape 443"/>
            <p:cNvSpPr/>
            <p:nvPr/>
          </p:nvSpPr>
          <p:spPr>
            <a:xfrm flipV="1">
              <a:off x="1329126" y="121807"/>
              <a:ext cx="1" cy="4842513"/>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4" name="Shape 444"/>
            <p:cNvSpPr/>
            <p:nvPr/>
          </p:nvSpPr>
          <p:spPr>
            <a:xfrm>
              <a:off x="1020314" y="3729162"/>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5" name="Shape 445"/>
            <p:cNvSpPr/>
            <p:nvPr/>
          </p:nvSpPr>
          <p:spPr>
            <a:xfrm>
              <a:off x="1020314" y="3075208"/>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6" name="Shape 446"/>
            <p:cNvSpPr/>
            <p:nvPr/>
          </p:nvSpPr>
          <p:spPr>
            <a:xfrm>
              <a:off x="1020314" y="1113349"/>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7" name="Shape 447"/>
            <p:cNvSpPr/>
            <p:nvPr/>
          </p:nvSpPr>
          <p:spPr>
            <a:xfrm>
              <a:off x="1020314" y="459396"/>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8" name="Shape 448"/>
            <p:cNvSpPr/>
            <p:nvPr/>
          </p:nvSpPr>
          <p:spPr>
            <a:xfrm>
              <a:off x="1020314" y="4383115"/>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49" name="Shape 449"/>
            <p:cNvSpPr/>
            <p:nvPr/>
          </p:nvSpPr>
          <p:spPr>
            <a:xfrm rot="16200000">
              <a:off x="-2112355" y="1838180"/>
              <a:ext cx="5197560" cy="10337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Autofit/>
            </a:bodyPr>
            <a:lstStyle/>
            <a:p>
              <a:r>
                <a:rPr sz="2800" dirty="0"/>
                <a:t>Mean of Distribution</a:t>
              </a:r>
            </a:p>
          </p:txBody>
        </p:sp>
      </p:grpSp>
      <p:grpSp>
        <p:nvGrpSpPr>
          <p:cNvPr id="455" name="Group 455"/>
          <p:cNvGrpSpPr/>
          <p:nvPr/>
        </p:nvGrpSpPr>
        <p:grpSpPr>
          <a:xfrm>
            <a:off x="189084" y="5465319"/>
            <a:ext cx="2454399" cy="1125322"/>
            <a:chOff x="674888" y="-30453"/>
            <a:chExt cx="3490700" cy="1600457"/>
          </a:xfrm>
        </p:grpSpPr>
        <p:sp>
          <p:nvSpPr>
            <p:cNvPr id="451" name="Shape 451"/>
            <p:cNvSpPr/>
            <p:nvPr/>
          </p:nvSpPr>
          <p:spPr>
            <a:xfrm>
              <a:off x="674888" y="-30453"/>
              <a:ext cx="3490700" cy="160045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35719" tIns="35719" rIns="35719" bIns="35719" numCol="1" anchor="ctr">
              <a:noAutofit/>
            </a:bodyPr>
            <a:lstStyle/>
            <a:p>
              <a:pPr algn="ctr">
                <a:defRPr sz="3000">
                  <a:solidFill>
                    <a:srgbClr val="FFFFFF"/>
                  </a:solidFill>
                  <a:latin typeface="Optima"/>
                  <a:ea typeface="Optima"/>
                  <a:cs typeface="Optima"/>
                  <a:sym typeface="Optima"/>
                </a:defRPr>
              </a:pPr>
              <a:endParaRPr sz="2109"/>
            </a:p>
          </p:txBody>
        </p:sp>
        <p:pic>
          <p:nvPicPr>
            <p:cNvPr id="452" name="pasted-image.png"/>
            <p:cNvPicPr>
              <a:picLocks noChangeAspect="1"/>
            </p:cNvPicPr>
            <p:nvPr/>
          </p:nvPicPr>
          <p:blipFill>
            <a:blip r:embed="rId3"/>
            <a:srcRect/>
            <a:stretch>
              <a:fillRect/>
            </a:stretch>
          </p:blipFill>
          <p:spPr>
            <a:xfrm>
              <a:off x="1412462" y="176680"/>
              <a:ext cx="2170217" cy="628222"/>
            </a:xfrm>
            <a:prstGeom prst="rect">
              <a:avLst/>
            </a:prstGeom>
            <a:ln/>
          </p:spPr>
          <p:style>
            <a:lnRef idx="2">
              <a:schemeClr val="dk1">
                <a:shade val="50000"/>
              </a:schemeClr>
            </a:lnRef>
            <a:fillRef idx="1">
              <a:schemeClr val="dk1"/>
            </a:fillRef>
            <a:effectRef idx="0">
              <a:schemeClr val="dk1"/>
            </a:effectRef>
            <a:fontRef idx="minor">
              <a:schemeClr val="lt1"/>
            </a:fontRef>
          </p:style>
        </p:pic>
        <p:pic>
          <p:nvPicPr>
            <p:cNvPr id="453" name="pasted-image.pdf"/>
            <p:cNvPicPr>
              <a:picLocks noChangeAspect="1"/>
            </p:cNvPicPr>
            <p:nvPr/>
          </p:nvPicPr>
          <p:blipFill>
            <a:blip r:embed="rId4"/>
            <a:stretch>
              <a:fillRect/>
            </a:stretch>
          </p:blipFill>
          <p:spPr>
            <a:xfrm>
              <a:off x="1356951" y="876807"/>
              <a:ext cx="2126574" cy="628307"/>
            </a:xfrm>
            <a:prstGeom prst="rect">
              <a:avLst/>
            </a:prstGeom>
            <a:ln/>
          </p:spPr>
          <p:style>
            <a:lnRef idx="2">
              <a:schemeClr val="dk1">
                <a:shade val="50000"/>
              </a:schemeClr>
            </a:lnRef>
            <a:fillRef idx="1">
              <a:schemeClr val="dk1"/>
            </a:fillRef>
            <a:effectRef idx="0">
              <a:schemeClr val="dk1"/>
            </a:effectRef>
            <a:fontRef idx="minor">
              <a:schemeClr val="lt1"/>
            </a:fontRef>
          </p:style>
        </p:pic>
      </p:grpSp>
    </p:spTree>
    <p:extLst>
      <p:ext uri="{BB962C8B-B14F-4D97-AF65-F5344CB8AC3E}">
        <p14:creationId xmlns:p14="http://schemas.microsoft.com/office/powerpoint/2010/main" val="133245062"/>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41</a:t>
            </a:fld>
            <a:endParaRPr/>
          </a:p>
        </p:txBody>
      </p:sp>
      <p:sp>
        <p:nvSpPr>
          <p:cNvPr id="458" name="Shape 458"/>
          <p:cNvSpPr/>
          <p:nvPr/>
        </p:nvSpPr>
        <p:spPr>
          <a:xfrm>
            <a:off x="2089375" y="5365759"/>
            <a:ext cx="1149858" cy="1"/>
          </a:xfrm>
          <a:prstGeom prst="line">
            <a:avLst/>
          </a:prstGeom>
          <a:ln w="88900">
            <a:solidFill>
              <a:schemeClr val="accent5">
                <a:hueOff val="-444211"/>
                <a:satOff val="-14915"/>
                <a:lumOff val="22857"/>
              </a:schemeClr>
            </a:solidFill>
            <a:miter lim="400000"/>
          </a:ln>
        </p:spPr>
        <p:txBody>
          <a:bodyPr lIns="35719" tIns="35719" rIns="35719" bIns="35719" anchor="ctr"/>
          <a:lstStyle/>
          <a:p>
            <a:pPr algn="ctr">
              <a:defRPr sz="2400">
                <a:latin typeface="+mn-lt"/>
                <a:ea typeface="+mn-ea"/>
                <a:cs typeface="+mn-cs"/>
                <a:sym typeface="Helvetica Light"/>
              </a:defRPr>
            </a:pPr>
            <a:endParaRPr sz="1687"/>
          </a:p>
        </p:txBody>
      </p:sp>
      <p:grpSp>
        <p:nvGrpSpPr>
          <p:cNvPr id="470" name="Group 470"/>
          <p:cNvGrpSpPr/>
          <p:nvPr/>
        </p:nvGrpSpPr>
        <p:grpSpPr>
          <a:xfrm>
            <a:off x="1858627" y="3178823"/>
            <a:ext cx="1611354" cy="1732650"/>
            <a:chOff x="0" y="0"/>
            <a:chExt cx="2291701" cy="2464213"/>
          </a:xfrm>
        </p:grpSpPr>
        <p:grpSp>
          <p:nvGrpSpPr>
            <p:cNvPr id="461" name="Group 461"/>
            <p:cNvGrpSpPr/>
            <p:nvPr/>
          </p:nvGrpSpPr>
          <p:grpSpPr>
            <a:xfrm>
              <a:off x="1409796" y="211171"/>
              <a:ext cx="569801" cy="1326489"/>
              <a:chOff x="0" y="0"/>
              <a:chExt cx="569800" cy="1326487"/>
            </a:xfrm>
          </p:grpSpPr>
          <p:sp>
            <p:nvSpPr>
              <p:cNvPr id="459" name="Shape 459"/>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460" name="Shape 460"/>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sp>
          <p:nvSpPr>
            <p:cNvPr id="462" name="Shape 462"/>
            <p:cNvSpPr/>
            <p:nvPr/>
          </p:nvSpPr>
          <p:spPr>
            <a:xfrm>
              <a:off x="1104872" y="761986"/>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2</a:t>
              </a:r>
            </a:p>
          </p:txBody>
        </p:sp>
        <p:sp>
          <p:nvSpPr>
            <p:cNvPr id="463" name="Shape 463"/>
            <p:cNvSpPr/>
            <p:nvPr/>
          </p:nvSpPr>
          <p:spPr>
            <a:xfrm>
              <a:off x="1104872" y="0"/>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2</a:t>
              </a:r>
            </a:p>
          </p:txBody>
        </p:sp>
        <p:grpSp>
          <p:nvGrpSpPr>
            <p:cNvPr id="469" name="Group 469"/>
            <p:cNvGrpSpPr/>
            <p:nvPr/>
          </p:nvGrpSpPr>
          <p:grpSpPr>
            <a:xfrm>
              <a:off x="0" y="761852"/>
              <a:ext cx="1186830" cy="1702362"/>
              <a:chOff x="0" y="0"/>
              <a:chExt cx="1186829" cy="1702361"/>
            </a:xfrm>
          </p:grpSpPr>
          <p:grpSp>
            <p:nvGrpSpPr>
              <p:cNvPr id="466" name="Group 466"/>
              <p:cNvGrpSpPr/>
              <p:nvPr/>
            </p:nvGrpSpPr>
            <p:grpSpPr>
              <a:xfrm>
                <a:off x="304924" y="211171"/>
                <a:ext cx="569801" cy="1326489"/>
                <a:chOff x="0" y="0"/>
                <a:chExt cx="569800" cy="1326487"/>
              </a:xfrm>
            </p:grpSpPr>
            <p:sp>
              <p:nvSpPr>
                <p:cNvPr id="464" name="Shape 464"/>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465" name="Shape 465"/>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sp>
            <p:nvSpPr>
              <p:cNvPr id="467" name="Shape 467"/>
              <p:cNvSpPr/>
              <p:nvPr/>
            </p:nvSpPr>
            <p:spPr>
              <a:xfrm>
                <a:off x="0" y="761986"/>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1</a:t>
                </a:r>
              </a:p>
            </p:txBody>
          </p:sp>
          <p:sp>
            <p:nvSpPr>
              <p:cNvPr id="468" name="Shape 468"/>
              <p:cNvSpPr/>
              <p:nvPr/>
            </p:nvSpPr>
            <p:spPr>
              <a:xfrm>
                <a:off x="0" y="0"/>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b</a:t>
                </a:r>
                <a:r>
                  <a:rPr sz="1547" baseline="-5999"/>
                  <a:t>1</a:t>
                </a:r>
              </a:p>
            </p:txBody>
          </p:sp>
        </p:grpSp>
      </p:grpSp>
      <p:pic>
        <p:nvPicPr>
          <p:cNvPr id="471" name="pasted-image.png"/>
          <p:cNvPicPr>
            <a:picLocks noChangeAspect="1"/>
          </p:cNvPicPr>
          <p:nvPr/>
        </p:nvPicPr>
        <p:blipFill>
          <a:blip r:embed="rId3"/>
          <a:stretch>
            <a:fillRect/>
          </a:stretch>
        </p:blipFill>
        <p:spPr>
          <a:xfrm>
            <a:off x="2104421" y="5061233"/>
            <a:ext cx="254834" cy="212361"/>
          </a:xfrm>
          <a:prstGeom prst="rect">
            <a:avLst/>
          </a:prstGeom>
          <a:ln w="12700">
            <a:miter lim="400000"/>
          </a:ln>
        </p:spPr>
      </p:pic>
      <p:pic>
        <p:nvPicPr>
          <p:cNvPr id="472" name="pasted-image.png"/>
          <p:cNvPicPr>
            <a:picLocks noChangeAspect="1"/>
          </p:cNvPicPr>
          <p:nvPr/>
        </p:nvPicPr>
        <p:blipFill>
          <a:blip r:embed="rId4"/>
          <a:stretch>
            <a:fillRect/>
          </a:stretch>
        </p:blipFill>
        <p:spPr>
          <a:xfrm>
            <a:off x="2932699" y="5053837"/>
            <a:ext cx="280317" cy="212361"/>
          </a:xfrm>
          <a:prstGeom prst="rect">
            <a:avLst/>
          </a:prstGeom>
          <a:ln w="12700">
            <a:miter lim="400000"/>
          </a:ln>
        </p:spPr>
      </p:pic>
      <p:sp>
        <p:nvSpPr>
          <p:cNvPr id="473" name="Shape 473"/>
          <p:cNvSpPr>
            <a:spLocks noGrp="1"/>
          </p:cNvSpPr>
          <p:nvPr>
            <p:ph type="title"/>
          </p:nvPr>
        </p:nvSpPr>
        <p:spPr>
          <a:xfrm>
            <a:off x="187523" y="26789"/>
            <a:ext cx="7804547" cy="1518047"/>
          </a:xfrm>
          <a:prstGeom prst="rect">
            <a:avLst/>
          </a:prstGeom>
        </p:spPr>
        <p:txBody>
          <a:bodyPr/>
          <a:lstStyle/>
          <a:p>
            <a:r>
              <a:t>Lower bound particulars</a:t>
            </a:r>
          </a:p>
        </p:txBody>
      </p:sp>
      <p:sp>
        <p:nvSpPr>
          <p:cNvPr id="474" name="Shape 474"/>
          <p:cNvSpPr/>
          <p:nvPr/>
        </p:nvSpPr>
        <p:spPr>
          <a:xfrm>
            <a:off x="6496174" y="1670109"/>
            <a:ext cx="2012210" cy="1303242"/>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defRPr>
                <a:solidFill>
                  <a:srgbClr val="EE3C2A"/>
                </a:solidFill>
              </a:defRPr>
            </a:pPr>
            <a:r>
              <a:rPr sz="2000" dirty="0"/>
              <a:t>Must play w. =</a:t>
            </a:r>
          </a:p>
          <a:p>
            <a:pPr>
              <a:defRPr>
                <a:solidFill>
                  <a:srgbClr val="EE3C2A"/>
                </a:solidFill>
              </a:defRPr>
            </a:pPr>
            <a:r>
              <a:rPr sz="2000" dirty="0"/>
              <a:t>probability until confident they’re different</a:t>
            </a:r>
          </a:p>
        </p:txBody>
      </p:sp>
      <p:grpSp>
        <p:nvGrpSpPr>
          <p:cNvPr id="482" name="Group 482"/>
          <p:cNvGrpSpPr/>
          <p:nvPr/>
        </p:nvGrpSpPr>
        <p:grpSpPr>
          <a:xfrm>
            <a:off x="628052" y="1320708"/>
            <a:ext cx="1173087" cy="3661905"/>
            <a:chOff x="-30452" y="-243721"/>
            <a:chExt cx="1668389" cy="5208040"/>
          </a:xfrm>
        </p:grpSpPr>
        <p:sp>
          <p:nvSpPr>
            <p:cNvPr id="475" name="Shape 475"/>
            <p:cNvSpPr/>
            <p:nvPr/>
          </p:nvSpPr>
          <p:spPr>
            <a:xfrm flipV="1">
              <a:off x="1329126" y="121807"/>
              <a:ext cx="1" cy="4842513"/>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76" name="Shape 476"/>
            <p:cNvSpPr/>
            <p:nvPr/>
          </p:nvSpPr>
          <p:spPr>
            <a:xfrm>
              <a:off x="1020314" y="3729162"/>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77" name="Shape 477"/>
            <p:cNvSpPr/>
            <p:nvPr/>
          </p:nvSpPr>
          <p:spPr>
            <a:xfrm>
              <a:off x="1020314" y="3075208"/>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78" name="Shape 478"/>
            <p:cNvSpPr/>
            <p:nvPr/>
          </p:nvSpPr>
          <p:spPr>
            <a:xfrm>
              <a:off x="1020314" y="1113349"/>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79" name="Shape 479"/>
            <p:cNvSpPr/>
            <p:nvPr/>
          </p:nvSpPr>
          <p:spPr>
            <a:xfrm>
              <a:off x="1020314" y="459396"/>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80" name="Shape 480"/>
            <p:cNvSpPr/>
            <p:nvPr/>
          </p:nvSpPr>
          <p:spPr>
            <a:xfrm>
              <a:off x="1020314" y="4383115"/>
              <a:ext cx="617624"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81" name="Shape 481"/>
            <p:cNvSpPr/>
            <p:nvPr/>
          </p:nvSpPr>
          <p:spPr>
            <a:xfrm rot="16200000">
              <a:off x="-2112355" y="1838180"/>
              <a:ext cx="5197560" cy="10337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Autofit/>
            </a:bodyPr>
            <a:lstStyle/>
            <a:p>
              <a:r>
                <a:rPr sz="2800" dirty="0"/>
                <a:t>Mean of Distribution</a:t>
              </a:r>
            </a:p>
          </p:txBody>
        </p:sp>
      </p:grpSp>
      <p:grpSp>
        <p:nvGrpSpPr>
          <p:cNvPr id="487" name="Group 487"/>
          <p:cNvGrpSpPr/>
          <p:nvPr/>
        </p:nvGrpSpPr>
        <p:grpSpPr>
          <a:xfrm>
            <a:off x="189084" y="5465319"/>
            <a:ext cx="2454399" cy="1125322"/>
            <a:chOff x="674888" y="-30453"/>
            <a:chExt cx="3490700" cy="1600457"/>
          </a:xfrm>
        </p:grpSpPr>
        <p:sp>
          <p:nvSpPr>
            <p:cNvPr id="483" name="Shape 483"/>
            <p:cNvSpPr/>
            <p:nvPr/>
          </p:nvSpPr>
          <p:spPr>
            <a:xfrm>
              <a:off x="674888" y="-30453"/>
              <a:ext cx="3490700" cy="1600457"/>
            </a:xfrm>
            <a:prstGeom prst="rect">
              <a:avLst/>
            </a:prstGeom>
            <a:ln/>
          </p:spPr>
          <p:style>
            <a:lnRef idx="2">
              <a:schemeClr val="dk1">
                <a:shade val="50000"/>
              </a:schemeClr>
            </a:lnRef>
            <a:fillRef idx="1">
              <a:schemeClr val="dk1"/>
            </a:fillRef>
            <a:effectRef idx="0">
              <a:schemeClr val="dk1"/>
            </a:effectRef>
            <a:fontRef idx="minor">
              <a:schemeClr val="lt1"/>
            </a:fontRef>
          </p:style>
          <p:txBody>
            <a:bodyPr wrap="square" lIns="35719" tIns="35719" rIns="35719" bIns="35719" numCol="1" anchor="ctr">
              <a:noAutofit/>
            </a:bodyPr>
            <a:lstStyle/>
            <a:p>
              <a:pPr algn="ctr">
                <a:defRPr sz="3000">
                  <a:solidFill>
                    <a:srgbClr val="FFFFFF"/>
                  </a:solidFill>
                  <a:latin typeface="Optima"/>
                  <a:ea typeface="Optima"/>
                  <a:cs typeface="Optima"/>
                  <a:sym typeface="Optima"/>
                </a:defRPr>
              </a:pPr>
              <a:endParaRPr sz="2109"/>
            </a:p>
          </p:txBody>
        </p:sp>
        <p:pic>
          <p:nvPicPr>
            <p:cNvPr id="484" name="pasted-image.png"/>
            <p:cNvPicPr>
              <a:picLocks noChangeAspect="1"/>
            </p:cNvPicPr>
            <p:nvPr/>
          </p:nvPicPr>
          <p:blipFill>
            <a:blip r:embed="rId5"/>
            <a:srcRect/>
            <a:stretch>
              <a:fillRect/>
            </a:stretch>
          </p:blipFill>
          <p:spPr>
            <a:xfrm>
              <a:off x="1412462" y="176680"/>
              <a:ext cx="2170217" cy="628222"/>
            </a:xfrm>
            <a:prstGeom prst="rect">
              <a:avLst/>
            </a:prstGeom>
            <a:ln/>
          </p:spPr>
          <p:style>
            <a:lnRef idx="2">
              <a:schemeClr val="dk1">
                <a:shade val="50000"/>
              </a:schemeClr>
            </a:lnRef>
            <a:fillRef idx="1">
              <a:schemeClr val="dk1"/>
            </a:fillRef>
            <a:effectRef idx="0">
              <a:schemeClr val="dk1"/>
            </a:effectRef>
            <a:fontRef idx="minor">
              <a:schemeClr val="lt1"/>
            </a:fontRef>
          </p:style>
        </p:pic>
        <p:pic>
          <p:nvPicPr>
            <p:cNvPr id="485" name="pasted-image.pdf"/>
            <p:cNvPicPr>
              <a:picLocks noChangeAspect="1"/>
            </p:cNvPicPr>
            <p:nvPr/>
          </p:nvPicPr>
          <p:blipFill>
            <a:blip r:embed="rId6"/>
            <a:stretch>
              <a:fillRect/>
            </a:stretch>
          </p:blipFill>
          <p:spPr>
            <a:xfrm>
              <a:off x="1356951" y="876807"/>
              <a:ext cx="2126574" cy="628307"/>
            </a:xfrm>
            <a:prstGeom prst="rect">
              <a:avLst/>
            </a:prstGeom>
            <a:ln/>
          </p:spPr>
          <p:style>
            <a:lnRef idx="2">
              <a:schemeClr val="dk1">
                <a:shade val="50000"/>
              </a:schemeClr>
            </a:lnRef>
            <a:fillRef idx="1">
              <a:schemeClr val="dk1"/>
            </a:fillRef>
            <a:effectRef idx="0">
              <a:schemeClr val="dk1"/>
            </a:effectRef>
            <a:fontRef idx="minor">
              <a:schemeClr val="lt1"/>
            </a:fontRef>
          </p:style>
        </p:pic>
      </p:grpSp>
    </p:spTree>
    <p:extLst>
      <p:ext uri="{BB962C8B-B14F-4D97-AF65-F5344CB8AC3E}">
        <p14:creationId xmlns:p14="http://schemas.microsoft.com/office/powerpoint/2010/main" val="177179686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 name="Group 491"/>
          <p:cNvGrpSpPr/>
          <p:nvPr/>
        </p:nvGrpSpPr>
        <p:grpSpPr>
          <a:xfrm>
            <a:off x="4553329" y="2224745"/>
            <a:ext cx="400642" cy="932688"/>
            <a:chOff x="0" y="0"/>
            <a:chExt cx="569800" cy="1326487"/>
          </a:xfrm>
        </p:grpSpPr>
        <p:sp>
          <p:nvSpPr>
            <p:cNvPr id="489" name="Shape 489"/>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490" name="Shape 490"/>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grpSp>
        <p:nvGrpSpPr>
          <p:cNvPr id="499" name="Group 499"/>
          <p:cNvGrpSpPr/>
          <p:nvPr/>
        </p:nvGrpSpPr>
        <p:grpSpPr>
          <a:xfrm>
            <a:off x="564266" y="1189179"/>
            <a:ext cx="1322070" cy="3908657"/>
            <a:chOff x="0" y="0"/>
            <a:chExt cx="1880276" cy="5558978"/>
          </a:xfrm>
        </p:grpSpPr>
        <p:sp>
          <p:nvSpPr>
            <p:cNvPr id="492" name="Shape 492"/>
            <p:cNvSpPr/>
            <p:nvPr/>
          </p:nvSpPr>
          <p:spPr>
            <a:xfrm flipV="1">
              <a:off x="1525775" y="-1"/>
              <a:ext cx="1" cy="5558980"/>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93" name="Shape 493"/>
            <p:cNvSpPr/>
            <p:nvPr/>
          </p:nvSpPr>
          <p:spPr>
            <a:xfrm>
              <a:off x="1171274" y="4280905"/>
              <a:ext cx="709002"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94" name="Shape 494"/>
            <p:cNvSpPr/>
            <p:nvPr/>
          </p:nvSpPr>
          <p:spPr>
            <a:xfrm>
              <a:off x="1171274" y="3530197"/>
              <a:ext cx="709002"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95" name="Shape 495"/>
            <p:cNvSpPr/>
            <p:nvPr/>
          </p:nvSpPr>
          <p:spPr>
            <a:xfrm>
              <a:off x="1171274" y="1278073"/>
              <a:ext cx="709002"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96" name="Shape 496"/>
            <p:cNvSpPr/>
            <p:nvPr/>
          </p:nvSpPr>
          <p:spPr>
            <a:xfrm>
              <a:off x="1171274" y="527365"/>
              <a:ext cx="709002"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97" name="Shape 497"/>
            <p:cNvSpPr/>
            <p:nvPr/>
          </p:nvSpPr>
          <p:spPr>
            <a:xfrm>
              <a:off x="1171274" y="5031613"/>
              <a:ext cx="709002" cy="1"/>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sp>
          <p:nvSpPr>
            <p:cNvPr id="498" name="Shape 498"/>
            <p:cNvSpPr/>
            <p:nvPr/>
          </p:nvSpPr>
          <p:spPr>
            <a:xfrm rot="16200000">
              <a:off x="-1894445" y="2186138"/>
              <a:ext cx="4975592" cy="11867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Autofit/>
            </a:bodyPr>
            <a:lstStyle/>
            <a:p>
              <a:r>
                <a:rPr sz="2800" dirty="0"/>
                <a:t>Mean of Distribution</a:t>
              </a:r>
            </a:p>
          </p:txBody>
        </p:sp>
      </p:grpSp>
      <p:pic>
        <p:nvPicPr>
          <p:cNvPr id="500" name="pasted-image.png"/>
          <p:cNvPicPr>
            <a:picLocks noChangeAspect="1"/>
          </p:cNvPicPr>
          <p:nvPr/>
        </p:nvPicPr>
        <p:blipFill>
          <a:blip r:embed="rId3"/>
          <a:stretch>
            <a:fillRect/>
          </a:stretch>
        </p:blipFill>
        <p:spPr>
          <a:xfrm>
            <a:off x="2104421" y="5061233"/>
            <a:ext cx="254834" cy="212361"/>
          </a:xfrm>
          <a:prstGeom prst="rect">
            <a:avLst/>
          </a:prstGeom>
          <a:ln w="12700">
            <a:miter lim="400000"/>
          </a:ln>
        </p:spPr>
      </p:pic>
      <p:pic>
        <p:nvPicPr>
          <p:cNvPr id="501" name="pasted-image.png"/>
          <p:cNvPicPr>
            <a:picLocks noChangeAspect="1"/>
          </p:cNvPicPr>
          <p:nvPr/>
        </p:nvPicPr>
        <p:blipFill>
          <a:blip r:embed="rId4"/>
          <a:stretch>
            <a:fillRect/>
          </a:stretch>
        </p:blipFill>
        <p:spPr>
          <a:xfrm>
            <a:off x="2932699" y="5053837"/>
            <a:ext cx="280317" cy="212361"/>
          </a:xfrm>
          <a:prstGeom prst="rect">
            <a:avLst/>
          </a:prstGeom>
          <a:ln w="12700">
            <a:miter lim="400000"/>
          </a:ln>
        </p:spPr>
      </p:pic>
      <p:pic>
        <p:nvPicPr>
          <p:cNvPr id="502" name="pasted-image.png"/>
          <p:cNvPicPr>
            <a:picLocks noChangeAspect="1"/>
          </p:cNvPicPr>
          <p:nvPr/>
        </p:nvPicPr>
        <p:blipFill>
          <a:blip r:embed="rId5"/>
          <a:stretch>
            <a:fillRect/>
          </a:stretch>
        </p:blipFill>
        <p:spPr>
          <a:xfrm>
            <a:off x="4477581" y="5040695"/>
            <a:ext cx="552139" cy="212361"/>
          </a:xfrm>
          <a:prstGeom prst="rect">
            <a:avLst/>
          </a:prstGeom>
          <a:ln w="12700">
            <a:miter lim="400000"/>
          </a:ln>
        </p:spPr>
      </p:pic>
      <p:pic>
        <p:nvPicPr>
          <p:cNvPr id="503" name="pasted-image.png"/>
          <p:cNvPicPr>
            <a:picLocks noChangeAspect="1"/>
          </p:cNvPicPr>
          <p:nvPr/>
        </p:nvPicPr>
        <p:blipFill>
          <a:blip r:embed="rId6"/>
          <a:stretch>
            <a:fillRect/>
          </a:stretch>
        </p:blipFill>
        <p:spPr>
          <a:xfrm>
            <a:off x="5349997" y="5057536"/>
            <a:ext cx="288811" cy="212361"/>
          </a:xfrm>
          <a:prstGeom prst="rect">
            <a:avLst/>
          </a:prstGeom>
          <a:ln w="12700">
            <a:miter lim="400000"/>
          </a:ln>
        </p:spPr>
      </p:pic>
      <p:sp>
        <p:nvSpPr>
          <p:cNvPr id="504" name="Shape 504"/>
          <p:cNvSpPr/>
          <p:nvPr/>
        </p:nvSpPr>
        <p:spPr>
          <a:xfrm>
            <a:off x="1790770" y="5428283"/>
            <a:ext cx="3823931" cy="1"/>
          </a:xfrm>
          <a:prstGeom prst="line">
            <a:avLst/>
          </a:prstGeom>
          <a:ln w="88900">
            <a:solidFill>
              <a:schemeClr val="accent5">
                <a:hueOff val="-444211"/>
                <a:satOff val="-14915"/>
                <a:lumOff val="22857"/>
              </a:schemeClr>
            </a:solidFill>
            <a:miter lim="400000"/>
          </a:ln>
        </p:spPr>
        <p:txBody>
          <a:bodyPr lIns="35719" tIns="35719" rIns="35719" bIns="35719" anchor="ctr"/>
          <a:lstStyle/>
          <a:p>
            <a:pPr algn="ctr">
              <a:defRPr sz="2400">
                <a:latin typeface="+mn-lt"/>
                <a:ea typeface="+mn-ea"/>
                <a:cs typeface="+mn-cs"/>
                <a:sym typeface="Helvetica Light"/>
              </a:defRPr>
            </a:pPr>
            <a:endParaRPr sz="1687"/>
          </a:p>
        </p:txBody>
      </p:sp>
      <p:grpSp>
        <p:nvGrpSpPr>
          <p:cNvPr id="507" name="Group 507"/>
          <p:cNvGrpSpPr/>
          <p:nvPr/>
        </p:nvGrpSpPr>
        <p:grpSpPr>
          <a:xfrm>
            <a:off x="5142689" y="1702079"/>
            <a:ext cx="400642" cy="932687"/>
            <a:chOff x="0" y="0"/>
            <a:chExt cx="569800" cy="1326487"/>
          </a:xfrm>
        </p:grpSpPr>
        <p:sp>
          <p:nvSpPr>
            <p:cNvPr id="505" name="Shape 505"/>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r>
                <a:rPr sz="1547"/>
                <a:t>p’</a:t>
              </a:r>
              <a:r>
                <a:rPr sz="1547" baseline="-5999"/>
                <a:t>k</a:t>
              </a:r>
            </a:p>
          </p:txBody>
        </p:sp>
        <p:sp>
          <p:nvSpPr>
            <p:cNvPr id="506" name="Shape 506"/>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r>
                <a:rPr sz="1547"/>
                <a:t>p</a:t>
              </a:r>
              <a:r>
                <a:rPr sz="1547" baseline="-5999"/>
                <a:t>k</a:t>
              </a:r>
            </a:p>
          </p:txBody>
        </p:sp>
      </p:grpSp>
      <p:sp>
        <p:nvSpPr>
          <p:cNvPr id="508" name="Shape 508"/>
          <p:cNvSpPr/>
          <p:nvPr/>
        </p:nvSpPr>
        <p:spPr>
          <a:xfrm>
            <a:off x="4338930" y="2612036"/>
            <a:ext cx="834491" cy="661202"/>
          </a:xfrm>
          <a:prstGeom prst="ellipse">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p>
            <a:pPr algn="ctr">
              <a:defRPr sz="2200">
                <a:solidFill>
                  <a:srgbClr val="FDFDFD"/>
                </a:solidFill>
                <a:latin typeface="Gill Sans SemiBold"/>
                <a:ea typeface="Gill Sans SemiBold"/>
                <a:cs typeface="Gill Sans SemiBold"/>
                <a:sym typeface="Gill Sans SemiBold"/>
              </a:defRPr>
            </a:pPr>
            <a:r>
              <a:rPr sz="1547"/>
              <a:t>p’</a:t>
            </a:r>
            <a:r>
              <a:rPr sz="1547" baseline="-5999"/>
              <a:t>k-1</a:t>
            </a:r>
          </a:p>
        </p:txBody>
      </p:sp>
      <p:sp>
        <p:nvSpPr>
          <p:cNvPr id="509" name="Shape 509"/>
          <p:cNvSpPr/>
          <p:nvPr/>
        </p:nvSpPr>
        <p:spPr>
          <a:xfrm>
            <a:off x="4338930" y="2076264"/>
            <a:ext cx="834491" cy="661202"/>
          </a:xfrm>
          <a:prstGeom prst="ellipse">
            <a:avLst/>
          </a:prstGeom>
          <a:ln w="12700">
            <a:miter lim="400000"/>
          </a:ln>
          <a:extLst>
            <a:ext uri="{C572A759-6A51-4108-AA02-DFA0A04FC94B}">
              <ma14:wrappingTextBoxFlag xmlns:ma14="http://schemas.microsoft.com/office/mac/drawingml/2011/main" xmlns="" val="1"/>
            </a:ext>
          </a:extLst>
        </p:spPr>
        <p:txBody>
          <a:bodyPr lIns="35719" tIns="35719" rIns="35719" bIns="35719" anchor="ctr"/>
          <a:lstStyle/>
          <a:p>
            <a:pPr algn="ctr">
              <a:defRPr sz="2200">
                <a:solidFill>
                  <a:srgbClr val="FDFDFD"/>
                </a:solidFill>
                <a:latin typeface="Gill Sans SemiBold"/>
                <a:ea typeface="Gill Sans SemiBold"/>
                <a:cs typeface="Gill Sans SemiBold"/>
                <a:sym typeface="Gill Sans SemiBold"/>
              </a:defRPr>
            </a:pPr>
            <a:r>
              <a:rPr sz="1547"/>
              <a:t>p</a:t>
            </a:r>
            <a:r>
              <a:rPr sz="1547" baseline="-5999"/>
              <a:t>k-1</a:t>
            </a:r>
          </a:p>
        </p:txBody>
      </p:sp>
      <p:pic>
        <p:nvPicPr>
          <p:cNvPr id="510" name="pasted-image.png"/>
          <p:cNvPicPr>
            <a:picLocks noChangeAspect="1"/>
          </p:cNvPicPr>
          <p:nvPr/>
        </p:nvPicPr>
        <p:blipFill>
          <a:blip r:embed="rId7"/>
          <a:stretch>
            <a:fillRect/>
          </a:stretch>
        </p:blipFill>
        <p:spPr>
          <a:xfrm>
            <a:off x="3612011" y="3310891"/>
            <a:ext cx="660798" cy="71438"/>
          </a:xfrm>
          <a:prstGeom prst="rect">
            <a:avLst/>
          </a:prstGeom>
          <a:ln w="12700">
            <a:miter lim="400000"/>
          </a:ln>
        </p:spPr>
      </p:pic>
      <p:grpSp>
        <p:nvGrpSpPr>
          <p:cNvPr id="522" name="Group 522"/>
          <p:cNvGrpSpPr/>
          <p:nvPr/>
        </p:nvGrpSpPr>
        <p:grpSpPr>
          <a:xfrm>
            <a:off x="1858627" y="3178823"/>
            <a:ext cx="1611354" cy="1732650"/>
            <a:chOff x="0" y="0"/>
            <a:chExt cx="2291701" cy="2464213"/>
          </a:xfrm>
        </p:grpSpPr>
        <p:grpSp>
          <p:nvGrpSpPr>
            <p:cNvPr id="513" name="Group 513"/>
            <p:cNvGrpSpPr/>
            <p:nvPr/>
          </p:nvGrpSpPr>
          <p:grpSpPr>
            <a:xfrm>
              <a:off x="1409796" y="211171"/>
              <a:ext cx="569801" cy="1326489"/>
              <a:chOff x="0" y="0"/>
              <a:chExt cx="569800" cy="1326487"/>
            </a:xfrm>
          </p:grpSpPr>
          <p:sp>
            <p:nvSpPr>
              <p:cNvPr id="511" name="Shape 511"/>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512" name="Shape 512"/>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sp>
          <p:nvSpPr>
            <p:cNvPr id="514" name="Shape 514"/>
            <p:cNvSpPr/>
            <p:nvPr/>
          </p:nvSpPr>
          <p:spPr>
            <a:xfrm>
              <a:off x="1104872" y="761986"/>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p’</a:t>
              </a:r>
              <a:r>
                <a:rPr sz="1547" baseline="-5999"/>
                <a:t>2</a:t>
              </a:r>
            </a:p>
          </p:txBody>
        </p:sp>
        <p:sp>
          <p:nvSpPr>
            <p:cNvPr id="515" name="Shape 515"/>
            <p:cNvSpPr/>
            <p:nvPr/>
          </p:nvSpPr>
          <p:spPr>
            <a:xfrm>
              <a:off x="1104872" y="0"/>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p</a:t>
              </a:r>
              <a:r>
                <a:rPr sz="1547" baseline="-5999"/>
                <a:t>2</a:t>
              </a:r>
            </a:p>
          </p:txBody>
        </p:sp>
        <p:grpSp>
          <p:nvGrpSpPr>
            <p:cNvPr id="521" name="Group 521"/>
            <p:cNvGrpSpPr/>
            <p:nvPr/>
          </p:nvGrpSpPr>
          <p:grpSpPr>
            <a:xfrm>
              <a:off x="0" y="761852"/>
              <a:ext cx="1186830" cy="1702362"/>
              <a:chOff x="0" y="0"/>
              <a:chExt cx="1186829" cy="1702361"/>
            </a:xfrm>
          </p:grpSpPr>
          <p:grpSp>
            <p:nvGrpSpPr>
              <p:cNvPr id="518" name="Group 518"/>
              <p:cNvGrpSpPr/>
              <p:nvPr/>
            </p:nvGrpSpPr>
            <p:grpSpPr>
              <a:xfrm>
                <a:off x="304924" y="211171"/>
                <a:ext cx="569801" cy="1326489"/>
                <a:chOff x="0" y="0"/>
                <a:chExt cx="569800" cy="1326487"/>
              </a:xfrm>
            </p:grpSpPr>
            <p:sp>
              <p:nvSpPr>
                <p:cNvPr id="516" name="Shape 516"/>
                <p:cNvSpPr/>
                <p:nvPr/>
              </p:nvSpPr>
              <p:spPr>
                <a:xfrm>
                  <a:off x="0" y="748744"/>
                  <a:ext cx="569801" cy="577744"/>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2200">
                      <a:solidFill>
                        <a:srgbClr val="FFFFFF"/>
                      </a:solidFill>
                      <a:latin typeface="Gill Sans SemiBold"/>
                      <a:ea typeface="Gill Sans SemiBold"/>
                      <a:cs typeface="Gill Sans SemiBold"/>
                      <a:sym typeface="Gill Sans SemiBold"/>
                    </a:defRPr>
                  </a:pPr>
                  <a:endParaRPr sz="1547"/>
                </a:p>
              </p:txBody>
            </p:sp>
            <p:sp>
              <p:nvSpPr>
                <p:cNvPr id="517" name="Shape 517"/>
                <p:cNvSpPr/>
                <p:nvPr/>
              </p:nvSpPr>
              <p:spPr>
                <a:xfrm>
                  <a:off x="0" y="0"/>
                  <a:ext cx="569801" cy="577743"/>
                </a:xfrm>
                <a:prstGeom prst="ellipse">
                  <a:avLst/>
                </a:prstGeom>
                <a:blipFill rotWithShape="1">
                  <a:blip r:embed="rId2"/>
                  <a:srcRect/>
                  <a:tile tx="0" ty="0" sx="100000" sy="100000" flip="none" algn="tl"/>
                </a:blipFill>
                <a:ln w="12700" cap="flat">
                  <a:noFill/>
                  <a:miter lim="400000"/>
                </a:ln>
                <a:effectLst>
                  <a:outerShdw blurRad="25400" dist="25400" dir="2388334" rotWithShape="0">
                    <a:srgbClr val="000000">
                      <a:alpha val="79310"/>
                    </a:srgbClr>
                  </a:outerShdw>
                </a:effectLst>
              </p:spPr>
              <p:txBody>
                <a:bodyPr wrap="square" lIns="35719" tIns="35719" rIns="35719" bIns="35719" numCol="1" anchor="ctr">
                  <a:noAutofit/>
                </a:bodyPr>
                <a:lstStyle/>
                <a:p>
                  <a:pPr algn="ctr">
                    <a:defRPr sz="1300" b="1">
                      <a:solidFill>
                        <a:srgbClr val="FFFFFF"/>
                      </a:solidFill>
                      <a:latin typeface="Optima"/>
                      <a:ea typeface="Optima"/>
                      <a:cs typeface="Optima"/>
                      <a:sym typeface="Optima"/>
                    </a:defRPr>
                  </a:pPr>
                  <a:endParaRPr sz="914"/>
                </a:p>
              </p:txBody>
            </p:sp>
          </p:grpSp>
          <p:sp>
            <p:nvSpPr>
              <p:cNvPr id="519" name="Shape 519"/>
              <p:cNvSpPr/>
              <p:nvPr/>
            </p:nvSpPr>
            <p:spPr>
              <a:xfrm>
                <a:off x="0" y="761986"/>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p’</a:t>
                </a:r>
                <a:r>
                  <a:rPr sz="1547" baseline="-5999"/>
                  <a:t>1</a:t>
                </a:r>
              </a:p>
            </p:txBody>
          </p:sp>
          <p:sp>
            <p:nvSpPr>
              <p:cNvPr id="520" name="Shape 520"/>
              <p:cNvSpPr/>
              <p:nvPr/>
            </p:nvSpPr>
            <p:spPr>
              <a:xfrm>
                <a:off x="0" y="0"/>
                <a:ext cx="1186830" cy="940376"/>
              </a:xfrm>
              <a:prstGeom prst="ellipse">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ctr">
                <a:noAutofit/>
              </a:bodyPr>
              <a:lstStyle/>
              <a:p>
                <a:pPr algn="ctr">
                  <a:defRPr sz="2200">
                    <a:solidFill>
                      <a:srgbClr val="FDFDFD"/>
                    </a:solidFill>
                    <a:latin typeface="Gill Sans SemiBold"/>
                    <a:ea typeface="Gill Sans SemiBold"/>
                    <a:cs typeface="Gill Sans SemiBold"/>
                    <a:sym typeface="Gill Sans SemiBold"/>
                  </a:defRPr>
                </a:pPr>
                <a:r>
                  <a:rPr sz="1547"/>
                  <a:t>p</a:t>
                </a:r>
                <a:r>
                  <a:rPr sz="1547" baseline="-5999"/>
                  <a:t>1</a:t>
                </a:r>
              </a:p>
            </p:txBody>
          </p:sp>
        </p:grpSp>
      </p:grpSp>
      <p:sp>
        <p:nvSpPr>
          <p:cNvPr id="523" name="Shape 523"/>
          <p:cNvSpPr/>
          <p:nvPr/>
        </p:nvSpPr>
        <p:spPr>
          <a:xfrm>
            <a:off x="6496174" y="1670109"/>
            <a:ext cx="2011210" cy="656526"/>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p>
            <a:pPr>
              <a:defRPr>
                <a:solidFill>
                  <a:srgbClr val="EE3C2A"/>
                </a:solidFill>
              </a:defRPr>
            </a:pPr>
            <a:r>
              <a:rPr sz="1266"/>
              <a:t>Must play w. =</a:t>
            </a:r>
          </a:p>
          <a:p>
            <a:pPr>
              <a:defRPr>
                <a:solidFill>
                  <a:srgbClr val="EE3C2A"/>
                </a:solidFill>
              </a:defRPr>
            </a:pPr>
            <a:r>
              <a:rPr sz="1266"/>
              <a:t>probability until confident they’re different</a:t>
            </a:r>
          </a:p>
        </p:txBody>
      </p:sp>
      <p:sp>
        <p:nvSpPr>
          <p:cNvPr id="524" name="Shape 524"/>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sp>
        <p:nvSpPr>
          <p:cNvPr id="525" name="Shape 525"/>
          <p:cNvSpPr>
            <a:spLocks noGrp="1"/>
          </p:cNvSpPr>
          <p:nvPr>
            <p:ph type="title"/>
          </p:nvPr>
        </p:nvSpPr>
        <p:spPr>
          <a:xfrm>
            <a:off x="187523" y="26789"/>
            <a:ext cx="7804547" cy="1518047"/>
          </a:xfrm>
          <a:prstGeom prst="rect">
            <a:avLst/>
          </a:prstGeom>
        </p:spPr>
        <p:txBody>
          <a:bodyPr/>
          <a:lstStyle/>
          <a:p>
            <a:r>
              <a:t>Lower bound particulars</a:t>
            </a:r>
          </a:p>
        </p:txBody>
      </p:sp>
      <p:sp>
        <p:nvSpPr>
          <p:cNvPr id="526" name="Shape 526"/>
          <p:cNvSpPr/>
          <p:nvPr/>
        </p:nvSpPr>
        <p:spPr>
          <a:xfrm>
            <a:off x="150191" y="1334641"/>
            <a:ext cx="8584568" cy="5010768"/>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lIns="35719" tIns="35719" rIns="35719" bIns="35719" anchor="ctr"/>
          <a:lstStyle/>
          <a:p>
            <a:pPr algn="ctr">
              <a:defRPr sz="2400" b="1">
                <a:solidFill>
                  <a:srgbClr val="FFFFFF"/>
                </a:solidFill>
              </a:defRPr>
            </a:pPr>
            <a:endParaRPr sz="1687"/>
          </a:p>
        </p:txBody>
      </p:sp>
      <p:pic>
        <p:nvPicPr>
          <p:cNvPr id="527" name="pasted-image.pdf"/>
          <p:cNvPicPr>
            <a:picLocks noChangeAspect="1"/>
          </p:cNvPicPr>
          <p:nvPr/>
        </p:nvPicPr>
        <p:blipFill>
          <a:blip r:embed="rId8"/>
          <a:stretch>
            <a:fillRect/>
          </a:stretch>
        </p:blipFill>
        <p:spPr>
          <a:xfrm>
            <a:off x="467956" y="2906614"/>
            <a:ext cx="6469559" cy="1044773"/>
          </a:xfrm>
          <a:prstGeom prst="rect">
            <a:avLst/>
          </a:prstGeom>
          <a:ln w="12700">
            <a:miter lim="400000"/>
          </a:ln>
        </p:spPr>
      </p:pic>
      <p:pic>
        <p:nvPicPr>
          <p:cNvPr id="528" name="pasted-image.pdf"/>
          <p:cNvPicPr>
            <a:picLocks noChangeAspect="1"/>
          </p:cNvPicPr>
          <p:nvPr/>
        </p:nvPicPr>
        <p:blipFill>
          <a:blip r:embed="rId9"/>
          <a:stretch>
            <a:fillRect/>
          </a:stretch>
        </p:blipFill>
        <p:spPr>
          <a:xfrm>
            <a:off x="553641" y="1837335"/>
            <a:ext cx="8036719" cy="482204"/>
          </a:xfrm>
          <a:prstGeom prst="rect">
            <a:avLst/>
          </a:prstGeom>
          <a:ln w="12700">
            <a:miter lim="400000"/>
          </a:ln>
        </p:spPr>
      </p:pic>
      <p:pic>
        <p:nvPicPr>
          <p:cNvPr id="529" name="pasted-image.pdf"/>
          <p:cNvPicPr>
            <a:picLocks noChangeAspect="1"/>
          </p:cNvPicPr>
          <p:nvPr/>
        </p:nvPicPr>
        <p:blipFill>
          <a:blip r:embed="rId10"/>
          <a:stretch>
            <a:fillRect/>
          </a:stretch>
        </p:blipFill>
        <p:spPr>
          <a:xfrm>
            <a:off x="566988" y="4538462"/>
            <a:ext cx="6750844" cy="924223"/>
          </a:xfrm>
          <a:prstGeom prst="rect">
            <a:avLst/>
          </a:prstGeom>
          <a:ln w="12700">
            <a:miter lim="400000"/>
          </a:ln>
        </p:spPr>
      </p:pic>
    </p:spTree>
    <p:extLst>
      <p:ext uri="{BB962C8B-B14F-4D97-AF65-F5344CB8AC3E}">
        <p14:creationId xmlns:p14="http://schemas.microsoft.com/office/powerpoint/2010/main" val="158157671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 grpId="0" animBg="1" advAuto="0"/>
      <p:bldP spid="527" grpId="0" animBg="1" advAuto="0"/>
      <p:bldP spid="528" grpId="0" animBg="1" advAuto="0"/>
      <p:bldP spid="529"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p:cNvSpPr>
          <p:nvPr>
            <p:ph type="title"/>
          </p:nvPr>
        </p:nvSpPr>
        <p:spPr>
          <a:xfrm>
            <a:off x="457200" y="152718"/>
            <a:ext cx="8029074" cy="1371600"/>
          </a:xfrm>
          <a:prstGeom prst="rect">
            <a:avLst/>
          </a:prstGeom>
        </p:spPr>
        <p:txBody>
          <a:bodyPr>
            <a:normAutofit fontScale="90000"/>
          </a:bodyPr>
          <a:lstStyle/>
          <a:p>
            <a:r>
              <a:rPr dirty="0"/>
              <a:t>So, there’s a separation between fair/unfair learning</a:t>
            </a:r>
          </a:p>
        </p:txBody>
      </p:sp>
      <p:sp>
        <p:nvSpPr>
          <p:cNvPr id="2" name="Content Placeholder 1"/>
          <p:cNvSpPr>
            <a:spLocks noGrp="1"/>
          </p:cNvSpPr>
          <p:nvPr>
            <p:ph idx="1"/>
          </p:nvPr>
        </p:nvSpPr>
        <p:spPr/>
        <p:txBody>
          <a:bodyPr/>
          <a:lstStyle/>
          <a:p>
            <a:r>
              <a:rPr lang="en-US" dirty="0"/>
              <a:t>Without fairness one can achieve regret</a:t>
            </a:r>
          </a:p>
          <a:p>
            <a:endParaRPr lang="en-US" dirty="0"/>
          </a:p>
          <a:p>
            <a:endParaRPr lang="en-US" dirty="0"/>
          </a:p>
          <a:p>
            <a:endParaRPr lang="en-US" dirty="0"/>
          </a:p>
          <a:p>
            <a:endParaRPr lang="en-US" dirty="0"/>
          </a:p>
          <a:p>
            <a:r>
              <a:rPr lang="en-US" dirty="0"/>
              <a:t>but this lower bound implies fair regret of</a:t>
            </a:r>
          </a:p>
          <a:p>
            <a:endParaRPr lang="en-US" dirty="0"/>
          </a:p>
        </p:txBody>
      </p:sp>
      <p:sp>
        <p:nvSpPr>
          <p:cNvPr id="532" name="Shape 532"/>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43</a:t>
            </a:fld>
            <a:endParaRPr/>
          </a:p>
        </p:txBody>
      </p:sp>
      <p:pic>
        <p:nvPicPr>
          <p:cNvPr id="535" name="pasted-image.pdf"/>
          <p:cNvPicPr>
            <a:picLocks noChangeAspect="1"/>
          </p:cNvPicPr>
          <p:nvPr/>
        </p:nvPicPr>
        <p:blipFill>
          <a:blip r:embed="rId2"/>
          <a:stretch>
            <a:fillRect/>
          </a:stretch>
        </p:blipFill>
        <p:spPr>
          <a:xfrm>
            <a:off x="3208405" y="2806753"/>
            <a:ext cx="1428751" cy="482204"/>
          </a:xfrm>
          <a:prstGeom prst="rect">
            <a:avLst/>
          </a:prstGeom>
          <a:ln w="12700">
            <a:miter lim="400000"/>
          </a:ln>
        </p:spPr>
      </p:pic>
      <p:pic>
        <p:nvPicPr>
          <p:cNvPr id="536" name="pasted-image.pdf"/>
          <p:cNvPicPr>
            <a:picLocks noChangeAspect="1"/>
          </p:cNvPicPr>
          <p:nvPr/>
        </p:nvPicPr>
        <p:blipFill>
          <a:blip r:embed="rId3"/>
          <a:stretch>
            <a:fillRect/>
          </a:stretch>
        </p:blipFill>
        <p:spPr>
          <a:xfrm>
            <a:off x="3565593" y="4927995"/>
            <a:ext cx="1071563" cy="482204"/>
          </a:xfrm>
          <a:prstGeom prst="rect">
            <a:avLst/>
          </a:prstGeom>
          <a:ln w="12700">
            <a:miter lim="400000"/>
          </a:ln>
        </p:spPr>
      </p:pic>
    </p:spTree>
    <p:extLst>
      <p:ext uri="{BB962C8B-B14F-4D97-AF65-F5344CB8AC3E}">
        <p14:creationId xmlns:p14="http://schemas.microsoft.com/office/powerpoint/2010/main" val="7316860"/>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535" grpId="0" animBg="1" advAuto="0"/>
      <p:bldP spid="536"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Shape 542"/>
          <p:cNvSpPr>
            <a:spLocks noGrp="1"/>
          </p:cNvSpPr>
          <p:nvPr>
            <p:ph type="sldNum" sz="quarter" idx="4294967295"/>
          </p:nvPr>
        </p:nvSpPr>
        <p:spPr>
          <a:xfrm>
            <a:off x="4437983" y="6505277"/>
            <a:ext cx="259104" cy="26789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44</a:t>
            </a:fld>
            <a:endParaRPr/>
          </a:p>
        </p:txBody>
      </p:sp>
      <p:sp>
        <p:nvSpPr>
          <p:cNvPr id="543" name="Shape 543"/>
          <p:cNvSpPr/>
          <p:nvPr/>
        </p:nvSpPr>
        <p:spPr>
          <a:xfrm>
            <a:off x="92429" y="1762538"/>
            <a:ext cx="8959143" cy="4965917"/>
          </a:xfrm>
          <a:prstGeom prst="rect">
            <a:avLst/>
          </a:prstGeom>
          <a:solidFill>
            <a:srgbClr val="000000"/>
          </a:solidFill>
          <a:ln w="12700">
            <a:miter lim="400000"/>
          </a:ln>
          <a:effectLst>
            <a:outerShdw blurRad="38100" dist="25400" dir="5400000" rotWithShape="0">
              <a:srgbClr val="000000">
                <a:alpha val="50000"/>
              </a:srgbClr>
            </a:outerShdw>
          </a:effectLst>
        </p:spPr>
        <p:txBody>
          <a:bodyPr lIns="35719" tIns="35719" rIns="35719" bIns="35719" anchor="ctr"/>
          <a:lstStyle/>
          <a:p>
            <a:pPr algn="ctr">
              <a:defRPr sz="2400">
                <a:solidFill>
                  <a:srgbClr val="FFFFFF"/>
                </a:solidFill>
                <a:latin typeface="Gill Sans Light"/>
                <a:ea typeface="Gill Sans Light"/>
                <a:cs typeface="Gill Sans Light"/>
                <a:sym typeface="Gill Sans Light"/>
              </a:defRPr>
            </a:pPr>
            <a:endParaRPr sz="1687"/>
          </a:p>
        </p:txBody>
      </p:sp>
      <p:sp>
        <p:nvSpPr>
          <p:cNvPr id="544" name="Shape 544"/>
          <p:cNvSpPr/>
          <p:nvPr/>
        </p:nvSpPr>
        <p:spPr>
          <a:xfrm flipV="1">
            <a:off x="5293279" y="4845796"/>
            <a:ext cx="1668975" cy="413329"/>
          </a:xfrm>
          <a:prstGeom prst="line">
            <a:avLst/>
          </a:prstGeom>
          <a:ln w="63500">
            <a:solidFill>
              <a:srgbClr val="FBFBFB"/>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grpSp>
        <p:nvGrpSpPr>
          <p:cNvPr id="547" name="Group 547"/>
          <p:cNvGrpSpPr/>
          <p:nvPr/>
        </p:nvGrpSpPr>
        <p:grpSpPr>
          <a:xfrm>
            <a:off x="4745912" y="3724552"/>
            <a:ext cx="1285478" cy="2927973"/>
            <a:chOff x="-720957" y="-1566079"/>
            <a:chExt cx="1828234" cy="4164226"/>
          </a:xfrm>
        </p:grpSpPr>
        <p:sp>
          <p:nvSpPr>
            <p:cNvPr id="545" name="Shape 545"/>
            <p:cNvSpPr/>
            <p:nvPr/>
          </p:nvSpPr>
          <p:spPr>
            <a:xfrm>
              <a:off x="-720958" y="728672"/>
              <a:ext cx="1828236" cy="186947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5719" tIns="35719" rIns="35719" bIns="35719" numCol="1" anchor="t">
              <a:noAutofit/>
            </a:bodyPr>
            <a:lstStyle/>
            <a:p>
              <a:pPr>
                <a:defRPr>
                  <a:solidFill>
                    <a:srgbClr val="FAFAFA"/>
                  </a:solidFill>
                </a:defRPr>
              </a:pPr>
              <a:r>
                <a:rPr sz="1266"/>
                <a:t>What </a:t>
              </a:r>
            </a:p>
            <a:p>
              <a:pPr>
                <a:defRPr>
                  <a:solidFill>
                    <a:srgbClr val="FAFAFA"/>
                  </a:solidFill>
                </a:defRPr>
              </a:pPr>
              <a:r>
                <a:rPr sz="1266"/>
                <a:t>about </a:t>
              </a:r>
            </a:p>
            <a:p>
              <a:pPr>
                <a:defRPr>
                  <a:solidFill>
                    <a:srgbClr val="FAFAFA"/>
                  </a:solidFill>
                </a:defRPr>
              </a:pPr>
              <a:r>
                <a:rPr sz="1266"/>
                <a:t>me?</a:t>
              </a:r>
            </a:p>
          </p:txBody>
        </p:sp>
        <p:sp>
          <p:nvSpPr>
            <p:cNvPr id="546" name="Shape 546"/>
            <p:cNvSpPr/>
            <p:nvPr/>
          </p:nvSpPr>
          <p:spPr>
            <a:xfrm flipH="1" flipV="1">
              <a:off x="-200706" y="-1566080"/>
              <a:ext cx="274391" cy="2177456"/>
            </a:xfrm>
            <a:prstGeom prst="line">
              <a:avLst/>
            </a:prstGeom>
            <a:noFill/>
            <a:ln w="63500" cap="flat">
              <a:solidFill>
                <a:srgbClr val="F5F5F5"/>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grpSp>
      <p:sp>
        <p:nvSpPr>
          <p:cNvPr id="548" name="Shape 548"/>
          <p:cNvSpPr/>
          <p:nvPr/>
        </p:nvSpPr>
        <p:spPr>
          <a:xfrm>
            <a:off x="139919" y="219115"/>
            <a:ext cx="2043829" cy="68890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sz="5700"/>
            </a:lvl1pPr>
          </a:lstStyle>
          <a:p>
            <a:r>
              <a:rPr sz="4008"/>
              <a:t>FairUCB</a:t>
            </a:r>
          </a:p>
        </p:txBody>
      </p:sp>
      <p:sp>
        <p:nvSpPr>
          <p:cNvPr id="549" name="Shape 549"/>
          <p:cNvSpPr/>
          <p:nvPr/>
        </p:nvSpPr>
        <p:spPr>
          <a:xfrm>
            <a:off x="5229253" y="885328"/>
            <a:ext cx="3577201" cy="88719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indent="71435" algn="ctr">
              <a:defRPr sz="2700">
                <a:solidFill>
                  <a:srgbClr val="FFFFFF"/>
                </a:solidFill>
              </a:defRPr>
            </a:pPr>
            <a:r>
              <a:rPr sz="1898"/>
              <a:t>If two intervals overlap, </a:t>
            </a:r>
          </a:p>
          <a:p>
            <a:pPr indent="71435" algn="ctr">
              <a:defRPr sz="2700">
                <a:solidFill>
                  <a:srgbClr val="FFFFFF"/>
                </a:solidFill>
              </a:defRPr>
            </a:pPr>
            <a:r>
              <a:rPr sz="1898"/>
              <a:t>don’t know which is better.</a:t>
            </a:r>
          </a:p>
        </p:txBody>
      </p:sp>
      <p:sp>
        <p:nvSpPr>
          <p:cNvPr id="550" name="Shape 550"/>
          <p:cNvSpPr/>
          <p:nvPr/>
        </p:nvSpPr>
        <p:spPr>
          <a:xfrm>
            <a:off x="5229253" y="885328"/>
            <a:ext cx="3577201" cy="887198"/>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35719" tIns="35719" rIns="35719" bIns="35719" anchor="ctr"/>
          <a:lstStyle/>
          <a:p>
            <a:pPr indent="71435" algn="ctr">
              <a:defRPr sz="2700">
                <a:solidFill>
                  <a:srgbClr val="FFFFFF"/>
                </a:solidFill>
              </a:defRPr>
            </a:pPr>
            <a:r>
              <a:rPr sz="1898"/>
              <a:t>If two intervals overlap, </a:t>
            </a:r>
          </a:p>
          <a:p>
            <a:pPr indent="71435" algn="ctr">
              <a:defRPr sz="2700">
                <a:solidFill>
                  <a:srgbClr val="FFFFFF"/>
                </a:solidFill>
              </a:defRPr>
            </a:pPr>
            <a:r>
              <a:rPr sz="1898"/>
              <a:t>play with = probability</a:t>
            </a:r>
          </a:p>
        </p:txBody>
      </p:sp>
      <p:pic>
        <p:nvPicPr>
          <p:cNvPr id="551" name="pasted-image.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78575" y="1756822"/>
            <a:ext cx="676750" cy="902907"/>
          </a:xfrm>
          <a:prstGeom prst="rect">
            <a:avLst/>
          </a:prstGeom>
          <a:ln w="12700">
            <a:miter lim="400000"/>
          </a:ln>
        </p:spPr>
      </p:pic>
      <p:pic>
        <p:nvPicPr>
          <p:cNvPr id="552" name="pasted-image.tif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46230" y="1761709"/>
            <a:ext cx="676750" cy="900515"/>
          </a:xfrm>
          <a:prstGeom prst="rect">
            <a:avLst/>
          </a:prstGeom>
          <a:ln w="12700">
            <a:miter lim="400000"/>
          </a:ln>
        </p:spPr>
      </p:pic>
      <p:pic>
        <p:nvPicPr>
          <p:cNvPr id="553" name="pasted-image.tiff"/>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601127" y="1758018"/>
            <a:ext cx="676750" cy="900514"/>
          </a:xfrm>
          <a:prstGeom prst="rect">
            <a:avLst/>
          </a:prstGeom>
          <a:ln w="12700">
            <a:miter lim="400000"/>
          </a:ln>
        </p:spPr>
      </p:pic>
      <p:pic>
        <p:nvPicPr>
          <p:cNvPr id="554" name="pasted-image.tiff"/>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6968782" y="1762538"/>
            <a:ext cx="676704" cy="898837"/>
          </a:xfrm>
          <a:custGeom>
            <a:avLst/>
            <a:gdLst/>
            <a:ahLst/>
            <a:cxnLst>
              <a:cxn ang="0">
                <a:pos x="wd2" y="hd2"/>
              </a:cxn>
              <a:cxn ang="5400000">
                <a:pos x="wd2" y="hd2"/>
              </a:cxn>
              <a:cxn ang="10800000">
                <a:pos x="wd2" y="hd2"/>
              </a:cxn>
              <a:cxn ang="16200000">
                <a:pos x="wd2" y="hd2"/>
              </a:cxn>
            </a:cxnLst>
            <a:rect l="0" t="0" r="r" b="b"/>
            <a:pathLst>
              <a:path w="21600" h="21594" extrusionOk="0">
                <a:moveTo>
                  <a:pt x="18474" y="0"/>
                </a:moveTo>
                <a:lnTo>
                  <a:pt x="18189" y="168"/>
                </a:lnTo>
                <a:cubicBezTo>
                  <a:pt x="18033" y="261"/>
                  <a:pt x="17837" y="451"/>
                  <a:pt x="17752" y="583"/>
                </a:cubicBezTo>
                <a:cubicBezTo>
                  <a:pt x="17535" y="922"/>
                  <a:pt x="17531" y="1728"/>
                  <a:pt x="17752" y="2393"/>
                </a:cubicBezTo>
                <a:cubicBezTo>
                  <a:pt x="17906" y="2856"/>
                  <a:pt x="17914" y="2886"/>
                  <a:pt x="17788" y="2943"/>
                </a:cubicBezTo>
                <a:cubicBezTo>
                  <a:pt x="17457" y="3092"/>
                  <a:pt x="17298" y="3218"/>
                  <a:pt x="17298" y="3332"/>
                </a:cubicBezTo>
                <a:cubicBezTo>
                  <a:pt x="17298" y="3519"/>
                  <a:pt x="17507" y="3702"/>
                  <a:pt x="17841" y="3815"/>
                </a:cubicBezTo>
                <a:lnTo>
                  <a:pt x="18144" y="3915"/>
                </a:lnTo>
                <a:lnTo>
                  <a:pt x="18126" y="4304"/>
                </a:lnTo>
                <a:cubicBezTo>
                  <a:pt x="18098" y="4929"/>
                  <a:pt x="17904" y="6355"/>
                  <a:pt x="17841" y="6396"/>
                </a:cubicBezTo>
                <a:cubicBezTo>
                  <a:pt x="17750" y="6455"/>
                  <a:pt x="16152" y="6621"/>
                  <a:pt x="16095" y="6577"/>
                </a:cubicBezTo>
                <a:cubicBezTo>
                  <a:pt x="16068" y="6555"/>
                  <a:pt x="15970" y="6368"/>
                  <a:pt x="15882" y="6168"/>
                </a:cubicBezTo>
                <a:cubicBezTo>
                  <a:pt x="15669" y="5687"/>
                  <a:pt x="15405" y="5259"/>
                  <a:pt x="15080" y="4880"/>
                </a:cubicBezTo>
                <a:cubicBezTo>
                  <a:pt x="14746" y="4491"/>
                  <a:pt x="14247" y="4042"/>
                  <a:pt x="14154" y="4042"/>
                </a:cubicBezTo>
                <a:cubicBezTo>
                  <a:pt x="14115" y="4042"/>
                  <a:pt x="13929" y="3937"/>
                  <a:pt x="13735" y="3815"/>
                </a:cubicBezTo>
                <a:cubicBezTo>
                  <a:pt x="13314" y="3549"/>
                  <a:pt x="12828" y="3361"/>
                  <a:pt x="12087" y="3171"/>
                </a:cubicBezTo>
                <a:cubicBezTo>
                  <a:pt x="11609" y="3049"/>
                  <a:pt x="11405" y="3031"/>
                  <a:pt x="10528" y="3030"/>
                </a:cubicBezTo>
                <a:cubicBezTo>
                  <a:pt x="9975" y="3030"/>
                  <a:pt x="9121" y="3067"/>
                  <a:pt x="8631" y="3111"/>
                </a:cubicBezTo>
                <a:cubicBezTo>
                  <a:pt x="8142" y="3154"/>
                  <a:pt x="7440" y="3205"/>
                  <a:pt x="7072" y="3225"/>
                </a:cubicBezTo>
                <a:cubicBezTo>
                  <a:pt x="6704" y="3244"/>
                  <a:pt x="6104" y="3300"/>
                  <a:pt x="5736" y="3345"/>
                </a:cubicBezTo>
                <a:cubicBezTo>
                  <a:pt x="3797" y="3587"/>
                  <a:pt x="3794" y="3582"/>
                  <a:pt x="1577" y="3929"/>
                </a:cubicBezTo>
                <a:cubicBezTo>
                  <a:pt x="1168" y="3992"/>
                  <a:pt x="644" y="4095"/>
                  <a:pt x="419" y="4150"/>
                </a:cubicBezTo>
                <a:lnTo>
                  <a:pt x="9" y="4250"/>
                </a:lnTo>
                <a:lnTo>
                  <a:pt x="0" y="9218"/>
                </a:lnTo>
                <a:cubicBezTo>
                  <a:pt x="11" y="9903"/>
                  <a:pt x="21" y="10506"/>
                  <a:pt x="36" y="10519"/>
                </a:cubicBezTo>
                <a:cubicBezTo>
                  <a:pt x="71" y="10548"/>
                  <a:pt x="141" y="11475"/>
                  <a:pt x="187" y="12570"/>
                </a:cubicBezTo>
                <a:cubicBezTo>
                  <a:pt x="410" y="17833"/>
                  <a:pt x="447" y="18517"/>
                  <a:pt x="526" y="18637"/>
                </a:cubicBezTo>
                <a:cubicBezTo>
                  <a:pt x="633" y="18800"/>
                  <a:pt x="1104" y="18990"/>
                  <a:pt x="1942" y="19214"/>
                </a:cubicBezTo>
                <a:cubicBezTo>
                  <a:pt x="2314" y="19313"/>
                  <a:pt x="3134" y="19538"/>
                  <a:pt x="3768" y="19710"/>
                </a:cubicBezTo>
                <a:cubicBezTo>
                  <a:pt x="5362" y="20141"/>
                  <a:pt x="7820" y="20726"/>
                  <a:pt x="8854" y="20923"/>
                </a:cubicBezTo>
                <a:cubicBezTo>
                  <a:pt x="9058" y="20962"/>
                  <a:pt x="9382" y="21032"/>
                  <a:pt x="9566" y="21071"/>
                </a:cubicBezTo>
                <a:cubicBezTo>
                  <a:pt x="10650" y="21301"/>
                  <a:pt x="11142" y="21398"/>
                  <a:pt x="11606" y="21486"/>
                </a:cubicBezTo>
                <a:cubicBezTo>
                  <a:pt x="11892" y="21541"/>
                  <a:pt x="12177" y="21590"/>
                  <a:pt x="12239" y="21593"/>
                </a:cubicBezTo>
                <a:cubicBezTo>
                  <a:pt x="12364" y="21600"/>
                  <a:pt x="12991" y="21433"/>
                  <a:pt x="13993" y="21124"/>
                </a:cubicBezTo>
                <a:cubicBezTo>
                  <a:pt x="14361" y="21011"/>
                  <a:pt x="14861" y="20865"/>
                  <a:pt x="15107" y="20802"/>
                </a:cubicBezTo>
                <a:cubicBezTo>
                  <a:pt x="15352" y="20740"/>
                  <a:pt x="15963" y="20554"/>
                  <a:pt x="16469" y="20387"/>
                </a:cubicBezTo>
                <a:cubicBezTo>
                  <a:pt x="16976" y="20220"/>
                  <a:pt x="17427" y="20085"/>
                  <a:pt x="17467" y="20085"/>
                </a:cubicBezTo>
                <a:cubicBezTo>
                  <a:pt x="17507" y="20085"/>
                  <a:pt x="18111" y="19896"/>
                  <a:pt x="18812" y="19669"/>
                </a:cubicBezTo>
                <a:cubicBezTo>
                  <a:pt x="19513" y="19443"/>
                  <a:pt x="20313" y="19187"/>
                  <a:pt x="20593" y="19100"/>
                </a:cubicBezTo>
                <a:cubicBezTo>
                  <a:pt x="21200" y="18910"/>
                  <a:pt x="21457" y="18767"/>
                  <a:pt x="21457" y="18624"/>
                </a:cubicBezTo>
                <a:cubicBezTo>
                  <a:pt x="21457" y="18566"/>
                  <a:pt x="21497" y="18502"/>
                  <a:pt x="21538" y="18483"/>
                </a:cubicBezTo>
                <a:cubicBezTo>
                  <a:pt x="21576" y="18465"/>
                  <a:pt x="21591" y="16004"/>
                  <a:pt x="21600" y="12288"/>
                </a:cubicBezTo>
                <a:lnTo>
                  <a:pt x="21110" y="12181"/>
                </a:lnTo>
                <a:cubicBezTo>
                  <a:pt x="20834" y="12120"/>
                  <a:pt x="20442" y="12036"/>
                  <a:pt x="20237" y="12000"/>
                </a:cubicBezTo>
                <a:cubicBezTo>
                  <a:pt x="20033" y="11964"/>
                  <a:pt x="19733" y="11906"/>
                  <a:pt x="19569" y="11866"/>
                </a:cubicBezTo>
                <a:cubicBezTo>
                  <a:pt x="19406" y="11826"/>
                  <a:pt x="19036" y="11736"/>
                  <a:pt x="18750" y="11672"/>
                </a:cubicBezTo>
                <a:cubicBezTo>
                  <a:pt x="18463" y="11607"/>
                  <a:pt x="17955" y="11494"/>
                  <a:pt x="17627" y="11417"/>
                </a:cubicBezTo>
                <a:cubicBezTo>
                  <a:pt x="17300" y="11340"/>
                  <a:pt x="16900" y="11261"/>
                  <a:pt x="16737" y="11236"/>
                </a:cubicBezTo>
                <a:lnTo>
                  <a:pt x="16443" y="11189"/>
                </a:lnTo>
                <a:lnTo>
                  <a:pt x="16398" y="9734"/>
                </a:lnTo>
                <a:cubicBezTo>
                  <a:pt x="16373" y="8933"/>
                  <a:pt x="16323" y="8116"/>
                  <a:pt x="16291" y="7924"/>
                </a:cubicBezTo>
                <a:cubicBezTo>
                  <a:pt x="16236" y="7587"/>
                  <a:pt x="16238" y="7573"/>
                  <a:pt x="16416" y="7522"/>
                </a:cubicBezTo>
                <a:cubicBezTo>
                  <a:pt x="16517" y="7493"/>
                  <a:pt x="16950" y="7432"/>
                  <a:pt x="17378" y="7381"/>
                </a:cubicBezTo>
                <a:cubicBezTo>
                  <a:pt x="17806" y="7330"/>
                  <a:pt x="18325" y="7259"/>
                  <a:pt x="18527" y="7220"/>
                </a:cubicBezTo>
                <a:cubicBezTo>
                  <a:pt x="18894" y="7150"/>
                  <a:pt x="18893" y="7147"/>
                  <a:pt x="18910" y="6898"/>
                </a:cubicBezTo>
                <a:cubicBezTo>
                  <a:pt x="18919" y="6761"/>
                  <a:pt x="18988" y="6332"/>
                  <a:pt x="19053" y="5946"/>
                </a:cubicBezTo>
                <a:cubicBezTo>
                  <a:pt x="19118" y="5561"/>
                  <a:pt x="19208" y="4970"/>
                  <a:pt x="19257" y="4632"/>
                </a:cubicBezTo>
                <a:lnTo>
                  <a:pt x="19346" y="4016"/>
                </a:lnTo>
                <a:lnTo>
                  <a:pt x="19712" y="3875"/>
                </a:lnTo>
                <a:cubicBezTo>
                  <a:pt x="20036" y="3749"/>
                  <a:pt x="20091" y="3704"/>
                  <a:pt x="20112" y="3533"/>
                </a:cubicBezTo>
                <a:cubicBezTo>
                  <a:pt x="20132" y="3377"/>
                  <a:pt x="20099" y="3318"/>
                  <a:pt x="19943" y="3225"/>
                </a:cubicBezTo>
                <a:lnTo>
                  <a:pt x="19747" y="3104"/>
                </a:lnTo>
                <a:lnTo>
                  <a:pt x="19979" y="2715"/>
                </a:lnTo>
                <a:cubicBezTo>
                  <a:pt x="20200" y="2354"/>
                  <a:pt x="20223" y="2273"/>
                  <a:pt x="20255" y="1575"/>
                </a:cubicBezTo>
                <a:cubicBezTo>
                  <a:pt x="20295" y="701"/>
                  <a:pt x="20227" y="476"/>
                  <a:pt x="19854" y="194"/>
                </a:cubicBezTo>
                <a:lnTo>
                  <a:pt x="19596" y="0"/>
                </a:lnTo>
                <a:lnTo>
                  <a:pt x="18474" y="0"/>
                </a:lnTo>
                <a:close/>
              </a:path>
            </a:pathLst>
          </a:custGeom>
          <a:ln w="12700">
            <a:miter lim="400000"/>
          </a:ln>
        </p:spPr>
      </p:pic>
      <p:pic>
        <p:nvPicPr>
          <p:cNvPr id="555" name="pasted-image.tif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8091332" y="1761709"/>
            <a:ext cx="676751" cy="900515"/>
          </a:xfrm>
          <a:prstGeom prst="rect">
            <a:avLst/>
          </a:prstGeom>
          <a:ln w="12700">
            <a:miter lim="400000"/>
          </a:ln>
        </p:spPr>
      </p:pic>
      <p:pic>
        <p:nvPicPr>
          <p:cNvPr id="556" name="pasted-image.pdf"/>
          <p:cNvPicPr>
            <a:picLocks noChangeAspect="1"/>
          </p:cNvPicPr>
          <p:nvPr/>
        </p:nvPicPr>
        <p:blipFill>
          <a:blip r:embed="rId8"/>
          <a:stretch>
            <a:fillRect/>
          </a:stretch>
        </p:blipFill>
        <p:spPr>
          <a:xfrm>
            <a:off x="2458046" y="3538978"/>
            <a:ext cx="370904" cy="1193056"/>
          </a:xfrm>
          <a:prstGeom prst="rect">
            <a:avLst/>
          </a:prstGeom>
          <a:ln w="12700">
            <a:miter lim="400000"/>
          </a:ln>
        </p:spPr>
      </p:pic>
      <p:pic>
        <p:nvPicPr>
          <p:cNvPr id="557" name="pasted-image.tiff"/>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a:xfrm>
            <a:off x="4768213" y="1756811"/>
            <a:ext cx="680096" cy="903018"/>
          </a:xfrm>
          <a:custGeom>
            <a:avLst/>
            <a:gdLst/>
            <a:ahLst/>
            <a:cxnLst>
              <a:cxn ang="0">
                <a:pos x="wd2" y="hd2"/>
              </a:cxn>
              <a:cxn ang="5400000">
                <a:pos x="wd2" y="hd2"/>
              </a:cxn>
              <a:cxn ang="10800000">
                <a:pos x="wd2" y="hd2"/>
              </a:cxn>
              <a:cxn ang="16200000">
                <a:pos x="wd2" y="hd2"/>
              </a:cxn>
            </a:cxnLst>
            <a:rect l="0" t="0" r="r" b="b"/>
            <a:pathLst>
              <a:path w="21599" h="21597" extrusionOk="0">
                <a:moveTo>
                  <a:pt x="18460" y="0"/>
                </a:moveTo>
                <a:lnTo>
                  <a:pt x="18177" y="167"/>
                </a:lnTo>
                <a:cubicBezTo>
                  <a:pt x="17728" y="435"/>
                  <a:pt x="17582" y="723"/>
                  <a:pt x="17583" y="1348"/>
                </a:cubicBezTo>
                <a:cubicBezTo>
                  <a:pt x="17583" y="1682"/>
                  <a:pt x="17640" y="2055"/>
                  <a:pt x="17733" y="2349"/>
                </a:cubicBezTo>
                <a:cubicBezTo>
                  <a:pt x="17815" y="2606"/>
                  <a:pt x="17884" y="2831"/>
                  <a:pt x="17884" y="2856"/>
                </a:cubicBezTo>
                <a:cubicBezTo>
                  <a:pt x="17884" y="2882"/>
                  <a:pt x="17762" y="2959"/>
                  <a:pt x="17618" y="3023"/>
                </a:cubicBezTo>
                <a:cubicBezTo>
                  <a:pt x="17283" y="3172"/>
                  <a:pt x="17237" y="3278"/>
                  <a:pt x="17388" y="3517"/>
                </a:cubicBezTo>
                <a:cubicBezTo>
                  <a:pt x="17473" y="3652"/>
                  <a:pt x="17607" y="3738"/>
                  <a:pt x="17831" y="3811"/>
                </a:cubicBezTo>
                <a:cubicBezTo>
                  <a:pt x="18127" y="3907"/>
                  <a:pt x="18151" y="3930"/>
                  <a:pt x="18132" y="4104"/>
                </a:cubicBezTo>
                <a:cubicBezTo>
                  <a:pt x="18121" y="4208"/>
                  <a:pt x="18072" y="4702"/>
                  <a:pt x="18026" y="5206"/>
                </a:cubicBezTo>
                <a:cubicBezTo>
                  <a:pt x="17905" y="6515"/>
                  <a:pt x="17996" y="6399"/>
                  <a:pt x="16989" y="6520"/>
                </a:cubicBezTo>
                <a:cubicBezTo>
                  <a:pt x="16454" y="6585"/>
                  <a:pt x="16121" y="6601"/>
                  <a:pt x="16076" y="6567"/>
                </a:cubicBezTo>
                <a:cubicBezTo>
                  <a:pt x="16037" y="6538"/>
                  <a:pt x="15918" y="6321"/>
                  <a:pt x="15810" y="6080"/>
                </a:cubicBezTo>
                <a:cubicBezTo>
                  <a:pt x="15587" y="5582"/>
                  <a:pt x="15126" y="4882"/>
                  <a:pt x="14951" y="4772"/>
                </a:cubicBezTo>
                <a:cubicBezTo>
                  <a:pt x="14886" y="4731"/>
                  <a:pt x="14835" y="4668"/>
                  <a:pt x="14835" y="4632"/>
                </a:cubicBezTo>
                <a:cubicBezTo>
                  <a:pt x="14835" y="4551"/>
                  <a:pt x="14268" y="4133"/>
                  <a:pt x="13728" y="3817"/>
                </a:cubicBezTo>
                <a:cubicBezTo>
                  <a:pt x="13230" y="3526"/>
                  <a:pt x="12888" y="3395"/>
                  <a:pt x="12124" y="3190"/>
                </a:cubicBezTo>
                <a:cubicBezTo>
                  <a:pt x="11587" y="3046"/>
                  <a:pt x="11437" y="3030"/>
                  <a:pt x="10564" y="3030"/>
                </a:cubicBezTo>
                <a:cubicBezTo>
                  <a:pt x="10032" y="3030"/>
                  <a:pt x="9178" y="3066"/>
                  <a:pt x="8667" y="3110"/>
                </a:cubicBezTo>
                <a:cubicBezTo>
                  <a:pt x="8157" y="3154"/>
                  <a:pt x="7455" y="3204"/>
                  <a:pt x="7108" y="3224"/>
                </a:cubicBezTo>
                <a:cubicBezTo>
                  <a:pt x="5772" y="3297"/>
                  <a:pt x="1863" y="3839"/>
                  <a:pt x="461" y="4145"/>
                </a:cubicBezTo>
                <a:lnTo>
                  <a:pt x="9" y="4245"/>
                </a:lnTo>
                <a:lnTo>
                  <a:pt x="0" y="9243"/>
                </a:lnTo>
                <a:cubicBezTo>
                  <a:pt x="12" y="9934"/>
                  <a:pt x="27" y="10400"/>
                  <a:pt x="44" y="10425"/>
                </a:cubicBezTo>
                <a:cubicBezTo>
                  <a:pt x="82" y="10478"/>
                  <a:pt x="151" y="11389"/>
                  <a:pt x="195" y="12454"/>
                </a:cubicBezTo>
                <a:cubicBezTo>
                  <a:pt x="239" y="13518"/>
                  <a:pt x="308" y="15311"/>
                  <a:pt x="354" y="16438"/>
                </a:cubicBezTo>
                <a:cubicBezTo>
                  <a:pt x="418" y="17967"/>
                  <a:pt x="464" y="18525"/>
                  <a:pt x="541" y="18640"/>
                </a:cubicBezTo>
                <a:cubicBezTo>
                  <a:pt x="662" y="18822"/>
                  <a:pt x="1028" y="18975"/>
                  <a:pt x="1941" y="19221"/>
                </a:cubicBezTo>
                <a:cubicBezTo>
                  <a:pt x="2309" y="19320"/>
                  <a:pt x="2950" y="19494"/>
                  <a:pt x="3359" y="19608"/>
                </a:cubicBezTo>
                <a:cubicBezTo>
                  <a:pt x="3768" y="19722"/>
                  <a:pt x="4370" y="19877"/>
                  <a:pt x="4697" y="19955"/>
                </a:cubicBezTo>
                <a:cubicBezTo>
                  <a:pt x="5024" y="20033"/>
                  <a:pt x="5626" y="20181"/>
                  <a:pt x="6035" y="20282"/>
                </a:cubicBezTo>
                <a:cubicBezTo>
                  <a:pt x="7679" y="20689"/>
                  <a:pt x="8217" y="20817"/>
                  <a:pt x="8676" y="20896"/>
                </a:cubicBezTo>
                <a:cubicBezTo>
                  <a:pt x="8940" y="20942"/>
                  <a:pt x="9323" y="21011"/>
                  <a:pt x="9527" y="21056"/>
                </a:cubicBezTo>
                <a:cubicBezTo>
                  <a:pt x="10163" y="21198"/>
                  <a:pt x="11058" y="21387"/>
                  <a:pt x="11601" y="21490"/>
                </a:cubicBezTo>
                <a:cubicBezTo>
                  <a:pt x="11887" y="21544"/>
                  <a:pt x="12175" y="21594"/>
                  <a:pt x="12239" y="21597"/>
                </a:cubicBezTo>
                <a:cubicBezTo>
                  <a:pt x="12302" y="21600"/>
                  <a:pt x="12875" y="21449"/>
                  <a:pt x="13506" y="21263"/>
                </a:cubicBezTo>
                <a:cubicBezTo>
                  <a:pt x="14137" y="21077"/>
                  <a:pt x="14916" y="20851"/>
                  <a:pt x="15243" y="20763"/>
                </a:cubicBezTo>
                <a:cubicBezTo>
                  <a:pt x="15570" y="20674"/>
                  <a:pt x="16184" y="20484"/>
                  <a:pt x="16608" y="20342"/>
                </a:cubicBezTo>
                <a:cubicBezTo>
                  <a:pt x="17032" y="20201"/>
                  <a:pt x="17418" y="20088"/>
                  <a:pt x="17459" y="20088"/>
                </a:cubicBezTo>
                <a:cubicBezTo>
                  <a:pt x="17499" y="20088"/>
                  <a:pt x="18108" y="19899"/>
                  <a:pt x="18815" y="19668"/>
                </a:cubicBezTo>
                <a:cubicBezTo>
                  <a:pt x="19522" y="19437"/>
                  <a:pt x="20119" y="19248"/>
                  <a:pt x="20144" y="19248"/>
                </a:cubicBezTo>
                <a:cubicBezTo>
                  <a:pt x="20169" y="19248"/>
                  <a:pt x="20441" y="19157"/>
                  <a:pt x="20747" y="19047"/>
                </a:cubicBezTo>
                <a:cubicBezTo>
                  <a:pt x="21461" y="18791"/>
                  <a:pt x="21581" y="19383"/>
                  <a:pt x="21597" y="15190"/>
                </a:cubicBezTo>
                <a:cubicBezTo>
                  <a:pt x="21600" y="14515"/>
                  <a:pt x="21598" y="13239"/>
                  <a:pt x="21597" y="12293"/>
                </a:cubicBezTo>
                <a:lnTo>
                  <a:pt x="21101" y="12187"/>
                </a:lnTo>
                <a:cubicBezTo>
                  <a:pt x="20825" y="12127"/>
                  <a:pt x="20428" y="12049"/>
                  <a:pt x="20224" y="12013"/>
                </a:cubicBezTo>
                <a:cubicBezTo>
                  <a:pt x="20019" y="11977"/>
                  <a:pt x="19486" y="11859"/>
                  <a:pt x="19036" y="11753"/>
                </a:cubicBezTo>
                <a:cubicBezTo>
                  <a:pt x="18587" y="11647"/>
                  <a:pt x="17816" y="11471"/>
                  <a:pt x="17326" y="11366"/>
                </a:cubicBezTo>
                <a:lnTo>
                  <a:pt x="16440" y="11179"/>
                </a:lnTo>
                <a:lnTo>
                  <a:pt x="16386" y="9671"/>
                </a:lnTo>
                <a:cubicBezTo>
                  <a:pt x="16358" y="8842"/>
                  <a:pt x="16300" y="8031"/>
                  <a:pt x="16262" y="7869"/>
                </a:cubicBezTo>
                <a:cubicBezTo>
                  <a:pt x="16225" y="7706"/>
                  <a:pt x="16223" y="7562"/>
                  <a:pt x="16253" y="7548"/>
                </a:cubicBezTo>
                <a:cubicBezTo>
                  <a:pt x="16284" y="7534"/>
                  <a:pt x="16783" y="7453"/>
                  <a:pt x="17370" y="7375"/>
                </a:cubicBezTo>
                <a:cubicBezTo>
                  <a:pt x="18972" y="7162"/>
                  <a:pt x="18883" y="7194"/>
                  <a:pt x="18903" y="6867"/>
                </a:cubicBezTo>
                <a:cubicBezTo>
                  <a:pt x="18913" y="6715"/>
                  <a:pt x="18972" y="6279"/>
                  <a:pt x="19036" y="5893"/>
                </a:cubicBezTo>
                <a:cubicBezTo>
                  <a:pt x="19100" y="5507"/>
                  <a:pt x="19199" y="4915"/>
                  <a:pt x="19249" y="4578"/>
                </a:cubicBezTo>
                <a:lnTo>
                  <a:pt x="19337" y="3964"/>
                </a:lnTo>
                <a:lnTo>
                  <a:pt x="19577" y="3904"/>
                </a:lnTo>
                <a:cubicBezTo>
                  <a:pt x="20129" y="3763"/>
                  <a:pt x="20267" y="3478"/>
                  <a:pt x="19914" y="3230"/>
                </a:cubicBezTo>
                <a:cubicBezTo>
                  <a:pt x="19722" y="3096"/>
                  <a:pt x="19721" y="3091"/>
                  <a:pt x="19834" y="2910"/>
                </a:cubicBezTo>
                <a:cubicBezTo>
                  <a:pt x="20186" y="2342"/>
                  <a:pt x="20207" y="2263"/>
                  <a:pt x="20241" y="1568"/>
                </a:cubicBezTo>
                <a:cubicBezTo>
                  <a:pt x="20283" y="722"/>
                  <a:pt x="20213" y="472"/>
                  <a:pt x="19843" y="200"/>
                </a:cubicBezTo>
                <a:lnTo>
                  <a:pt x="19568" y="0"/>
                </a:lnTo>
                <a:lnTo>
                  <a:pt x="18460" y="0"/>
                </a:lnTo>
                <a:close/>
              </a:path>
            </a:pathLst>
          </a:custGeom>
          <a:ln w="12700">
            <a:miter lim="400000"/>
          </a:ln>
        </p:spPr>
      </p:pic>
      <p:pic>
        <p:nvPicPr>
          <p:cNvPr id="558" name="pasted-image.pdf"/>
          <p:cNvPicPr>
            <a:picLocks noChangeAspect="1"/>
          </p:cNvPicPr>
          <p:nvPr/>
        </p:nvPicPr>
        <p:blipFill>
          <a:blip r:embed="rId10"/>
          <a:stretch>
            <a:fillRect/>
          </a:stretch>
        </p:blipFill>
        <p:spPr>
          <a:xfrm>
            <a:off x="4666854" y="3202481"/>
            <a:ext cx="561467" cy="420706"/>
          </a:xfrm>
          <a:prstGeom prst="rect">
            <a:avLst/>
          </a:prstGeom>
          <a:ln w="12700">
            <a:miter lim="400000"/>
          </a:ln>
        </p:spPr>
      </p:pic>
      <p:pic>
        <p:nvPicPr>
          <p:cNvPr id="559" name="pasted-image.pdf"/>
          <p:cNvPicPr>
            <a:picLocks noChangeAspect="1"/>
          </p:cNvPicPr>
          <p:nvPr/>
        </p:nvPicPr>
        <p:blipFill>
          <a:blip r:embed="rId11"/>
          <a:stretch>
            <a:fillRect/>
          </a:stretch>
        </p:blipFill>
        <p:spPr>
          <a:xfrm>
            <a:off x="6786054" y="4420705"/>
            <a:ext cx="720814" cy="839504"/>
          </a:xfrm>
          <a:prstGeom prst="rect">
            <a:avLst/>
          </a:prstGeom>
          <a:ln w="12700">
            <a:miter lim="400000"/>
          </a:ln>
        </p:spPr>
      </p:pic>
      <p:pic>
        <p:nvPicPr>
          <p:cNvPr id="560" name="pasted-image.pdf"/>
          <p:cNvPicPr>
            <a:picLocks noChangeAspect="1"/>
          </p:cNvPicPr>
          <p:nvPr/>
        </p:nvPicPr>
        <p:blipFill>
          <a:blip r:embed="rId12"/>
          <a:stretch>
            <a:fillRect/>
          </a:stretch>
        </p:blipFill>
        <p:spPr>
          <a:xfrm>
            <a:off x="5847029" y="5623065"/>
            <a:ext cx="593696" cy="691454"/>
          </a:xfrm>
          <a:prstGeom prst="rect">
            <a:avLst/>
          </a:prstGeom>
          <a:ln w="12700">
            <a:miter lim="400000"/>
          </a:ln>
        </p:spPr>
      </p:pic>
      <p:pic>
        <p:nvPicPr>
          <p:cNvPr id="561" name="pasted-image.pdf"/>
          <p:cNvPicPr>
            <a:picLocks noChangeAspect="1"/>
          </p:cNvPicPr>
          <p:nvPr/>
        </p:nvPicPr>
        <p:blipFill>
          <a:blip r:embed="rId13"/>
          <a:stretch>
            <a:fillRect/>
          </a:stretch>
        </p:blipFill>
        <p:spPr>
          <a:xfrm>
            <a:off x="8008817" y="5752803"/>
            <a:ext cx="370904" cy="431978"/>
          </a:xfrm>
          <a:prstGeom prst="rect">
            <a:avLst/>
          </a:prstGeom>
          <a:ln w="12700">
            <a:miter lim="400000"/>
          </a:ln>
        </p:spPr>
      </p:pic>
      <p:grpSp>
        <p:nvGrpSpPr>
          <p:cNvPr id="564" name="Group 564"/>
          <p:cNvGrpSpPr/>
          <p:nvPr/>
        </p:nvGrpSpPr>
        <p:grpSpPr>
          <a:xfrm>
            <a:off x="2786917" y="4064366"/>
            <a:ext cx="1636666" cy="1613907"/>
            <a:chOff x="0" y="-1"/>
            <a:chExt cx="2327701" cy="2295333"/>
          </a:xfrm>
        </p:grpSpPr>
        <p:sp>
          <p:nvSpPr>
            <p:cNvPr id="562" name="Shape 562"/>
            <p:cNvSpPr/>
            <p:nvPr/>
          </p:nvSpPr>
          <p:spPr>
            <a:xfrm>
              <a:off x="0" y="1223266"/>
              <a:ext cx="2327701" cy="107206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5719" tIns="35719" rIns="35719" bIns="35719" numCol="1" anchor="t">
              <a:spAutoFit/>
            </a:bodyPr>
            <a:lstStyle/>
            <a:p>
              <a:pPr>
                <a:defRPr>
                  <a:solidFill>
                    <a:srgbClr val="FCFEFF"/>
                  </a:solidFill>
                </a:defRPr>
              </a:pPr>
              <a:r>
                <a:rPr sz="1266"/>
                <a:t>“Standard”</a:t>
              </a:r>
            </a:p>
            <a:p>
              <a:pPr>
                <a:defRPr>
                  <a:solidFill>
                    <a:srgbClr val="FCFEFF"/>
                  </a:solidFill>
                </a:defRPr>
              </a:pPr>
              <a:r>
                <a:rPr sz="1266"/>
                <a:t> choice</a:t>
              </a:r>
            </a:p>
            <a:p>
              <a:pPr>
                <a:defRPr sz="2700">
                  <a:solidFill>
                    <a:srgbClr val="FCFEFF"/>
                  </a:solidFill>
                </a:defRPr>
              </a:pPr>
              <a:r>
                <a:rPr sz="1898"/>
                <a:t>[Auer et al ’02]</a:t>
              </a:r>
            </a:p>
          </p:txBody>
        </p:sp>
        <p:sp>
          <p:nvSpPr>
            <p:cNvPr id="563" name="Shape 563"/>
            <p:cNvSpPr/>
            <p:nvPr/>
          </p:nvSpPr>
          <p:spPr>
            <a:xfrm flipV="1">
              <a:off x="1466159" y="-1"/>
              <a:ext cx="1" cy="1118753"/>
            </a:xfrm>
            <a:prstGeom prst="line">
              <a:avLst/>
            </a:prstGeom>
            <a:noFill/>
            <a:ln w="63500" cap="flat">
              <a:solidFill>
                <a:srgbClr val="F5F5F5"/>
              </a:solidFill>
              <a:prstDash val="solid"/>
              <a:miter lim="400000"/>
              <a:tailEnd type="triangle" w="med" len="med"/>
            </a:ln>
            <a:effectLst/>
          </p:spPr>
          <p:txBody>
            <a:bodyPr wrap="square" lIns="35719" tIns="35719" rIns="35719" bIns="35719" numCol="1" anchor="ctr">
              <a:noAutofit/>
            </a:bodyPr>
            <a:lstStyle/>
            <a:p>
              <a:pPr algn="ctr">
                <a:defRPr sz="2400">
                  <a:latin typeface="+mn-lt"/>
                  <a:ea typeface="+mn-ea"/>
                  <a:cs typeface="+mn-cs"/>
                  <a:sym typeface="Helvetica Light"/>
                </a:defRPr>
              </a:pPr>
              <a:endParaRPr sz="1687"/>
            </a:p>
          </p:txBody>
        </p:sp>
      </p:grpSp>
      <p:sp>
        <p:nvSpPr>
          <p:cNvPr id="565" name="Shape 565"/>
          <p:cNvSpPr/>
          <p:nvPr/>
        </p:nvSpPr>
        <p:spPr>
          <a:xfrm flipH="1" flipV="1">
            <a:off x="3080625" y="4232198"/>
            <a:ext cx="2209226" cy="1042800"/>
          </a:xfrm>
          <a:prstGeom prst="line">
            <a:avLst/>
          </a:prstGeom>
          <a:ln w="63500">
            <a:solidFill>
              <a:srgbClr val="FBFBFB"/>
            </a:solidFill>
            <a:miter lim="400000"/>
            <a:tailEnd type="triangle"/>
          </a:ln>
        </p:spPr>
        <p:txBody>
          <a:bodyPr lIns="35719" tIns="35719" rIns="35719" bIns="35719" anchor="ctr"/>
          <a:lstStyle/>
          <a:p>
            <a:pPr algn="ctr">
              <a:defRPr sz="2400">
                <a:latin typeface="+mn-lt"/>
                <a:ea typeface="+mn-ea"/>
                <a:cs typeface="+mn-cs"/>
                <a:sym typeface="Helvetica Light"/>
              </a:defRPr>
            </a:pPr>
            <a:endParaRPr sz="1687"/>
          </a:p>
        </p:txBody>
      </p:sp>
      <p:sp>
        <p:nvSpPr>
          <p:cNvPr id="566" name="Shape 566"/>
          <p:cNvSpPr/>
          <p:nvPr/>
        </p:nvSpPr>
        <p:spPr>
          <a:xfrm>
            <a:off x="4284718" y="6391712"/>
            <a:ext cx="315792"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sz="1800">
                <a:latin typeface="+mn-lt"/>
                <a:ea typeface="+mn-ea"/>
                <a:cs typeface="+mn-cs"/>
                <a:sym typeface="Helvetica Light"/>
              </a:defRPr>
            </a:pPr>
            <a:fld id="{86CB4B4D-7CA3-9044-876B-883B54F8677D}" type="slidenum">
              <a:rPr sz="1266"/>
              <a:t>44</a:t>
            </a:fld>
            <a:r>
              <a:rPr sz="1266"/>
              <a:t>￼</a:t>
            </a:r>
          </a:p>
        </p:txBody>
      </p:sp>
      <p:pic>
        <p:nvPicPr>
          <p:cNvPr id="567" name="pasted-image.pdf"/>
          <p:cNvPicPr>
            <a:picLocks noChangeAspect="1"/>
          </p:cNvPicPr>
          <p:nvPr/>
        </p:nvPicPr>
        <p:blipFill>
          <a:blip r:embed="rId14"/>
          <a:stretch>
            <a:fillRect/>
          </a:stretch>
        </p:blipFill>
        <p:spPr>
          <a:xfrm>
            <a:off x="3583556" y="3115782"/>
            <a:ext cx="423974" cy="959621"/>
          </a:xfrm>
          <a:prstGeom prst="rect">
            <a:avLst/>
          </a:prstGeom>
          <a:ln w="12700">
            <a:miter lim="400000"/>
          </a:ln>
        </p:spPr>
      </p:pic>
      <p:pic>
        <p:nvPicPr>
          <p:cNvPr id="568" name="pasted-image.pdf"/>
          <p:cNvPicPr>
            <a:picLocks noChangeAspect="1"/>
          </p:cNvPicPr>
          <p:nvPr/>
        </p:nvPicPr>
        <p:blipFill>
          <a:blip r:embed="rId15"/>
          <a:stretch>
            <a:fillRect/>
          </a:stretch>
        </p:blipFill>
        <p:spPr>
          <a:xfrm>
            <a:off x="984628" y="3834789"/>
            <a:ext cx="2090230" cy="601435"/>
          </a:xfrm>
          <a:prstGeom prst="rect">
            <a:avLst/>
          </a:prstGeom>
          <a:ln w="12700">
            <a:miter lim="400000"/>
          </a:ln>
        </p:spPr>
      </p:pic>
      <p:pic>
        <p:nvPicPr>
          <p:cNvPr id="569" name="pasted-image.pdf"/>
          <p:cNvPicPr>
            <a:picLocks noChangeAspect="1"/>
          </p:cNvPicPr>
          <p:nvPr/>
        </p:nvPicPr>
        <p:blipFill>
          <a:blip r:embed="rId16"/>
          <a:stretch>
            <a:fillRect/>
          </a:stretch>
        </p:blipFill>
        <p:spPr>
          <a:xfrm>
            <a:off x="3899576" y="3306799"/>
            <a:ext cx="335226" cy="354945"/>
          </a:xfrm>
          <a:prstGeom prst="rect">
            <a:avLst/>
          </a:prstGeom>
          <a:ln w="12700">
            <a:miter lim="400000"/>
          </a:ln>
        </p:spPr>
      </p:pic>
      <p:pic>
        <p:nvPicPr>
          <p:cNvPr id="570" name="pasted-image.pdf"/>
          <p:cNvPicPr>
            <a:picLocks noChangeAspect="1"/>
          </p:cNvPicPr>
          <p:nvPr/>
        </p:nvPicPr>
        <p:blipFill>
          <a:blip r:embed="rId17"/>
          <a:stretch>
            <a:fillRect/>
          </a:stretch>
        </p:blipFill>
        <p:spPr>
          <a:xfrm>
            <a:off x="5221038" y="3189820"/>
            <a:ext cx="335226" cy="354945"/>
          </a:xfrm>
          <a:prstGeom prst="rect">
            <a:avLst/>
          </a:prstGeom>
          <a:ln w="12700">
            <a:miter lim="400000"/>
          </a:ln>
        </p:spPr>
      </p:pic>
      <p:pic>
        <p:nvPicPr>
          <p:cNvPr id="571" name="pasted-image.pdf"/>
          <p:cNvPicPr>
            <a:picLocks noChangeAspect="1"/>
          </p:cNvPicPr>
          <p:nvPr/>
        </p:nvPicPr>
        <p:blipFill>
          <a:blip r:embed="rId18"/>
          <a:stretch>
            <a:fillRect/>
          </a:stretch>
        </p:blipFill>
        <p:spPr>
          <a:xfrm>
            <a:off x="6244432" y="5791319"/>
            <a:ext cx="335226" cy="354946"/>
          </a:xfrm>
          <a:prstGeom prst="rect">
            <a:avLst/>
          </a:prstGeom>
          <a:ln w="12700">
            <a:miter lim="400000"/>
          </a:ln>
        </p:spPr>
      </p:pic>
      <p:pic>
        <p:nvPicPr>
          <p:cNvPr id="572" name="pasted-image.pdf"/>
          <p:cNvPicPr>
            <a:picLocks noChangeAspect="1"/>
          </p:cNvPicPr>
          <p:nvPr/>
        </p:nvPicPr>
        <p:blipFill>
          <a:blip r:embed="rId19"/>
          <a:stretch>
            <a:fillRect/>
          </a:stretch>
        </p:blipFill>
        <p:spPr>
          <a:xfrm>
            <a:off x="7279891" y="4580222"/>
            <a:ext cx="335226" cy="354945"/>
          </a:xfrm>
          <a:prstGeom prst="rect">
            <a:avLst/>
          </a:prstGeom>
          <a:ln w="12700">
            <a:miter lim="400000"/>
          </a:ln>
        </p:spPr>
      </p:pic>
      <p:pic>
        <p:nvPicPr>
          <p:cNvPr id="573" name="pasted-image.pdf"/>
          <p:cNvPicPr>
            <a:picLocks noChangeAspect="1"/>
          </p:cNvPicPr>
          <p:nvPr/>
        </p:nvPicPr>
        <p:blipFill>
          <a:blip r:embed="rId20"/>
          <a:stretch>
            <a:fillRect/>
          </a:stretch>
        </p:blipFill>
        <p:spPr>
          <a:xfrm>
            <a:off x="8322280" y="5752803"/>
            <a:ext cx="335226" cy="354946"/>
          </a:xfrm>
          <a:prstGeom prst="rect">
            <a:avLst/>
          </a:prstGeom>
          <a:ln w="12700">
            <a:miter lim="400000"/>
          </a:ln>
        </p:spPr>
      </p:pic>
      <p:sp>
        <p:nvSpPr>
          <p:cNvPr id="574" name="Shape 574"/>
          <p:cNvSpPr/>
          <p:nvPr/>
        </p:nvSpPr>
        <p:spPr>
          <a:xfrm rot="16200000">
            <a:off x="-35246" y="4327315"/>
            <a:ext cx="657232" cy="26693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defRPr b="1">
                <a:solidFill>
                  <a:srgbClr val="FFFC79"/>
                </a:solidFill>
              </a:defRPr>
            </a:lvl1pPr>
          </a:lstStyle>
          <a:p>
            <a:r>
              <a:rPr sz="1266"/>
              <a:t>Reward</a:t>
            </a:r>
          </a:p>
        </p:txBody>
      </p:sp>
      <p:sp>
        <p:nvSpPr>
          <p:cNvPr id="575" name="Shape 575"/>
          <p:cNvSpPr/>
          <p:nvPr/>
        </p:nvSpPr>
        <p:spPr>
          <a:xfrm flipV="1">
            <a:off x="575493" y="2807195"/>
            <a:ext cx="1" cy="3829561"/>
          </a:xfrm>
          <a:prstGeom prst="line">
            <a:avLst/>
          </a:prstGeom>
          <a:ln w="177800">
            <a:solidFill>
              <a:srgbClr val="FFFC79"/>
            </a:solidFill>
            <a:miter lim="400000"/>
          </a:ln>
        </p:spPr>
        <p:txBody>
          <a:bodyPr lIns="35719" tIns="35719" rIns="35719" bIns="35719" anchor="ctr"/>
          <a:lstStyle/>
          <a:p>
            <a:pPr algn="ctr">
              <a:defRPr sz="2400">
                <a:latin typeface="+mn-lt"/>
                <a:ea typeface="+mn-ea"/>
                <a:cs typeface="+mn-cs"/>
                <a:sym typeface="Helvetica Light"/>
              </a:defRPr>
            </a:pPr>
            <a:endParaRPr sz="1687"/>
          </a:p>
        </p:txBody>
      </p:sp>
      <p:sp>
        <p:nvSpPr>
          <p:cNvPr id="576" name="Shape 576"/>
          <p:cNvSpPr/>
          <p:nvPr/>
        </p:nvSpPr>
        <p:spPr>
          <a:xfrm flipH="1" flipV="1">
            <a:off x="514499" y="2745285"/>
            <a:ext cx="8614026" cy="1"/>
          </a:xfrm>
          <a:prstGeom prst="line">
            <a:avLst/>
          </a:prstGeom>
          <a:ln w="228600">
            <a:solidFill>
              <a:srgbClr val="FFFC79"/>
            </a:solidFill>
            <a:miter lim="400000"/>
          </a:ln>
        </p:spPr>
        <p:txBody>
          <a:bodyPr lIns="35719" tIns="35719" rIns="35719" bIns="35719" anchor="ctr"/>
          <a:lstStyle/>
          <a:p>
            <a:pPr algn="ctr">
              <a:defRPr sz="2400">
                <a:latin typeface="+mn-lt"/>
                <a:ea typeface="+mn-ea"/>
                <a:cs typeface="+mn-cs"/>
                <a:sym typeface="Helvetica Light"/>
              </a:defRPr>
            </a:pPr>
            <a:endParaRPr sz="1687"/>
          </a:p>
        </p:txBody>
      </p:sp>
    </p:spTree>
    <p:extLst>
      <p:ext uri="{BB962C8B-B14F-4D97-AF65-F5344CB8AC3E}">
        <p14:creationId xmlns:p14="http://schemas.microsoft.com/office/powerpoint/2010/main" val="1246728519"/>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5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51"/>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iterate>
                                    <p:tmAbs val="0"/>
                                  </p:iterate>
                                  <p:childTnLst>
                                    <p:set>
                                      <p:cBhvr>
                                        <p:cTn id="12" fill="hold"/>
                                        <p:tgtEl>
                                          <p:spTgt spid="55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iterate>
                                    <p:tmAbs val="0"/>
                                  </p:iterate>
                                  <p:childTnLst>
                                    <p:set>
                                      <p:cBhvr>
                                        <p:cTn id="15" fill="hold"/>
                                        <p:tgtEl>
                                          <p:spTgt spid="552"/>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iterate>
                                    <p:tmAbs val="0"/>
                                  </p:iterate>
                                  <p:childTnLst>
                                    <p:set>
                                      <p:cBhvr>
                                        <p:cTn id="18" fill="hold"/>
                                        <p:tgtEl>
                                          <p:spTgt spid="555"/>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iterate>
                                    <p:tmAbs val="0"/>
                                  </p:iterate>
                                  <p:childTnLst>
                                    <p:set>
                                      <p:cBhvr>
                                        <p:cTn id="21" fill="hold"/>
                                        <p:tgtEl>
                                          <p:spTgt spid="55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iterate>
                                    <p:tmAbs val="0"/>
                                  </p:iterate>
                                  <p:childTnLst>
                                    <p:set>
                                      <p:cBhvr>
                                        <p:cTn id="25" fill="hold"/>
                                        <p:tgtEl>
                                          <p:spTgt spid="57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0"/>
                                  </p:stCondLst>
                                  <p:iterate>
                                    <p:tmAbs val="0"/>
                                  </p:iterate>
                                  <p:childTnLst>
                                    <p:set>
                                      <p:cBhvr>
                                        <p:cTn id="28" fill="hold"/>
                                        <p:tgtEl>
                                          <p:spTgt spid="569"/>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568"/>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572"/>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iterate>
                                    <p:tmAbs val="0"/>
                                  </p:iterate>
                                  <p:childTnLst>
                                    <p:set>
                                      <p:cBhvr>
                                        <p:cTn id="37" fill="hold"/>
                                        <p:tgtEl>
                                          <p:spTgt spid="573"/>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iterate>
                                    <p:tmAbs val="0"/>
                                  </p:iterate>
                                  <p:childTnLst>
                                    <p:set>
                                      <p:cBhvr>
                                        <p:cTn id="40" fill="hold"/>
                                        <p:tgtEl>
                                          <p:spTgt spid="5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567"/>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558"/>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0" nodeType="afterEffect">
                                  <p:stCondLst>
                                    <p:cond delay="0"/>
                                  </p:stCondLst>
                                  <p:iterate>
                                    <p:tmAbs val="0"/>
                                  </p:iterate>
                                  <p:childTnLst>
                                    <p:set>
                                      <p:cBhvr>
                                        <p:cTn id="50" fill="hold"/>
                                        <p:tgtEl>
                                          <p:spTgt spid="556"/>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0" nodeType="afterEffect">
                                  <p:stCondLst>
                                    <p:cond delay="0"/>
                                  </p:stCondLst>
                                  <p:iterate>
                                    <p:tmAbs val="0"/>
                                  </p:iterate>
                                  <p:childTnLst>
                                    <p:set>
                                      <p:cBhvr>
                                        <p:cTn id="53" fill="hold"/>
                                        <p:tgtEl>
                                          <p:spTgt spid="559"/>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561"/>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iterate>
                                    <p:tmAbs val="0"/>
                                  </p:iterate>
                                  <p:childTnLst>
                                    <p:set>
                                      <p:cBhvr>
                                        <p:cTn id="59" fill="hold"/>
                                        <p:tgtEl>
                                          <p:spTgt spid="56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576"/>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path" presetSubtype="0" accel="50000" decel="50000" fill="hold" nodeType="clickEffect">
                                  <p:stCondLst>
                                    <p:cond delay="0"/>
                                  </p:stCondLst>
                                  <p:childTnLst>
                                    <p:animMotion origin="layout" path="M 0.000000 0.000000 L -0.000000 0.047449" pathEditMode="relative">
                                      <p:cBhvr>
                                        <p:cTn id="67" dur="1000" fill="hold"/>
                                        <p:tgtEl>
                                          <p:spTgt spid="576"/>
                                        </p:tgtEl>
                                        <p:attrNameLst>
                                          <p:attrName>ppt_x</p:attrName>
                                          <p:attrName>ppt_y</p:attrName>
                                        </p:attrNameLst>
                                      </p:cBhvr>
                                    </p:animMotion>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iterate>
                                    <p:tmAbs val="0"/>
                                  </p:iterate>
                                  <p:childTnLst>
                                    <p:set>
                                      <p:cBhvr>
                                        <p:cTn id="71" fill="hold"/>
                                        <p:tgtEl>
                                          <p:spTgt spid="564"/>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path" presetSubtype="0" accel="50000" decel="50000" fill="hold" nodeType="clickEffect">
                                  <p:stCondLst>
                                    <p:cond delay="0"/>
                                  </p:stCondLst>
                                  <p:childTnLst>
                                    <p:animMotion origin="layout" path="M -0.000000 0.047449 L 0.000000 0.076239" pathEditMode="relative">
                                      <p:cBhvr>
                                        <p:cTn id="75" dur="1000" fill="hold"/>
                                        <p:tgtEl>
                                          <p:spTgt spid="576"/>
                                        </p:tgtEl>
                                        <p:attrNameLst>
                                          <p:attrName>ppt_x</p:attrName>
                                          <p:attrName>ppt_y</p:attrName>
                                        </p:attrNameLst>
                                      </p:cBhvr>
                                    </p:animMotion>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iterate>
                                    <p:tmAbs val="0"/>
                                  </p:iterate>
                                  <p:childTnLst>
                                    <p:set>
                                      <p:cBhvr>
                                        <p:cTn id="79" fill="hold"/>
                                        <p:tgtEl>
                                          <p:spTgt spid="547"/>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iterate>
                                    <p:tmAbs val="0"/>
                                  </p:iterate>
                                  <p:childTnLst>
                                    <p:set>
                                      <p:cBhvr>
                                        <p:cTn id="83" fill="hold"/>
                                        <p:tgtEl>
                                          <p:spTgt spid="549"/>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iterate>
                                    <p:tmAbs val="0"/>
                                  </p:iterate>
                                  <p:childTnLst>
                                    <p:set>
                                      <p:cBhvr>
                                        <p:cTn id="87" fill="hold"/>
                                        <p:tgtEl>
                                          <p:spTgt spid="550"/>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path" presetSubtype="0" accel="50000" decel="50000" fill="hold" nodeType="clickEffect">
                                  <p:stCondLst>
                                    <p:cond delay="0"/>
                                  </p:stCondLst>
                                  <p:childTnLst>
                                    <p:animMotion origin="layout" path="M 0.000000 0.076239 L -0.000000 0.128965" pathEditMode="relative">
                                      <p:cBhvr>
                                        <p:cTn id="91" dur="1000" fill="hold"/>
                                        <p:tgtEl>
                                          <p:spTgt spid="576"/>
                                        </p:tgtEl>
                                        <p:attrNameLst>
                                          <p:attrName>ppt_x</p:attrName>
                                          <p:attrName>ppt_y</p:attrName>
                                        </p:attrNameLst>
                                      </p:cBhvr>
                                    </p:animMotion>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iterate>
                                    <p:tmAbs val="0"/>
                                  </p:iterate>
                                  <p:childTnLst>
                                    <p:set>
                                      <p:cBhvr>
                                        <p:cTn id="95" fill="hold"/>
                                        <p:tgtEl>
                                          <p:spTgt spid="565"/>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path" presetSubtype="0" accel="50000" decel="50000" fill="hold" nodeType="clickEffect">
                                  <p:stCondLst>
                                    <p:cond delay="0"/>
                                  </p:stCondLst>
                                  <p:childTnLst>
                                    <p:animMotion origin="layout" path="M -0.000000 0.128965 L 0.000000 0.272344" pathEditMode="relative">
                                      <p:cBhvr>
                                        <p:cTn id="99" dur="1000" fill="hold"/>
                                        <p:tgtEl>
                                          <p:spTgt spid="576"/>
                                        </p:tgtEl>
                                        <p:attrNameLst>
                                          <p:attrName>ppt_x</p:attrName>
                                          <p:attrName>ppt_y</p:attrName>
                                        </p:attrNameLst>
                                      </p:cBhvr>
                                    </p:animMotion>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iterate>
                                    <p:tmAbs val="0"/>
                                  </p:iterate>
                                  <p:childTnLst>
                                    <p:set>
                                      <p:cBhvr>
                                        <p:cTn id="103" fill="hold"/>
                                        <p:tgtEl>
                                          <p:spTgt spid="5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4" grpId="0" animBg="1" advAuto="0"/>
      <p:bldP spid="547" grpId="0" animBg="1" advAuto="0"/>
      <p:bldP spid="549" grpId="0" animBg="1" advAuto="0"/>
      <p:bldP spid="550" grpId="0" animBg="1" advAuto="0"/>
      <p:bldP spid="551" grpId="0" animBg="1" advAuto="0"/>
      <p:bldP spid="552" grpId="0" animBg="1" advAuto="0"/>
      <p:bldP spid="553" grpId="0" animBg="1" advAuto="0"/>
      <p:bldP spid="554" grpId="0" animBg="1" advAuto="0"/>
      <p:bldP spid="555" grpId="0" animBg="1" advAuto="0"/>
      <p:bldP spid="556" grpId="0" animBg="1" advAuto="0"/>
      <p:bldP spid="557" grpId="0" animBg="1" advAuto="0"/>
      <p:bldP spid="558" grpId="0" animBg="1" advAuto="0"/>
      <p:bldP spid="559" grpId="0" animBg="1" advAuto="0"/>
      <p:bldP spid="560" grpId="0" animBg="1" advAuto="0"/>
      <p:bldP spid="561" grpId="0" animBg="1" advAuto="0"/>
      <p:bldP spid="564" grpId="0" animBg="1" advAuto="0"/>
      <p:bldP spid="565" grpId="0" animBg="1" advAuto="0"/>
      <p:bldP spid="567" grpId="0" animBg="1" advAuto="0"/>
      <p:bldP spid="568" grpId="0" animBg="1" advAuto="0"/>
      <p:bldP spid="569" grpId="0" animBg="1" advAuto="0"/>
      <p:bldP spid="570" grpId="0" animBg="1" advAuto="0"/>
      <p:bldP spid="571" grpId="0" animBg="1" advAuto="0"/>
      <p:bldP spid="572" grpId="0" animBg="1" advAuto="0"/>
      <p:bldP spid="573" grpId="0" animBg="1" advAuto="0"/>
      <p:bldP spid="576"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 name="Shape 579"/>
          <p:cNvSpPr>
            <a:spLocks noGrp="1"/>
          </p:cNvSpPr>
          <p:nvPr>
            <p:ph type="title"/>
          </p:nvPr>
        </p:nvSpPr>
        <p:spPr>
          <a:prstGeom prst="rect">
            <a:avLst/>
          </a:prstGeom>
        </p:spPr>
        <p:txBody>
          <a:bodyPr>
            <a:normAutofit fontScale="90000"/>
          </a:bodyPr>
          <a:lstStyle/>
          <a:p>
            <a:r>
              <a:t>FairUCB pseudocode</a:t>
            </a:r>
          </a:p>
        </p:txBody>
      </p:sp>
      <p:sp>
        <p:nvSpPr>
          <p:cNvPr id="580" name="Shape 580"/>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grpSp>
        <p:nvGrpSpPr>
          <p:cNvPr id="583" name="Group 583"/>
          <p:cNvGrpSpPr/>
          <p:nvPr/>
        </p:nvGrpSpPr>
        <p:grpSpPr>
          <a:xfrm>
            <a:off x="449951" y="2870228"/>
            <a:ext cx="1214410" cy="2349841"/>
            <a:chOff x="374714" y="-173661"/>
            <a:chExt cx="1727160" cy="3341995"/>
          </a:xfrm>
        </p:grpSpPr>
        <p:pic>
          <p:nvPicPr>
            <p:cNvPr id="581"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1538644" y="-173662"/>
              <a:ext cx="563231" cy="3341996"/>
            </a:xfrm>
            <a:custGeom>
              <a:avLst/>
              <a:gdLst/>
              <a:ahLst/>
              <a:cxnLst>
                <a:cxn ang="0">
                  <a:pos x="wd2" y="hd2"/>
                </a:cxn>
                <a:cxn ang="5400000">
                  <a:pos x="wd2" y="hd2"/>
                </a:cxn>
                <a:cxn ang="10800000">
                  <a:pos x="wd2" y="hd2"/>
                </a:cxn>
                <a:cxn ang="16200000">
                  <a:pos x="wd2" y="hd2"/>
                </a:cxn>
              </a:cxnLst>
              <a:rect l="0" t="0" r="r" b="b"/>
              <a:pathLst>
                <a:path w="20968" h="21546" extrusionOk="0">
                  <a:moveTo>
                    <a:pt x="19621" y="10"/>
                  </a:moveTo>
                  <a:cubicBezTo>
                    <a:pt x="18534" y="48"/>
                    <a:pt x="16859" y="198"/>
                    <a:pt x="14834" y="478"/>
                  </a:cubicBezTo>
                  <a:cubicBezTo>
                    <a:pt x="12100" y="855"/>
                    <a:pt x="11061" y="1953"/>
                    <a:pt x="10298" y="5247"/>
                  </a:cubicBezTo>
                  <a:cubicBezTo>
                    <a:pt x="9432" y="8989"/>
                    <a:pt x="8722" y="9607"/>
                    <a:pt x="4654" y="10185"/>
                  </a:cubicBezTo>
                  <a:lnTo>
                    <a:pt x="0" y="10848"/>
                  </a:lnTo>
                  <a:lnTo>
                    <a:pt x="4772" y="11687"/>
                  </a:lnTo>
                  <a:cubicBezTo>
                    <a:pt x="8891" y="12411"/>
                    <a:pt x="9683" y="13082"/>
                    <a:pt x="10446" y="16546"/>
                  </a:cubicBezTo>
                  <a:cubicBezTo>
                    <a:pt x="10933" y="18758"/>
                    <a:pt x="12351" y="20788"/>
                    <a:pt x="13593" y="21057"/>
                  </a:cubicBezTo>
                  <a:cubicBezTo>
                    <a:pt x="14835" y="21327"/>
                    <a:pt x="16842" y="21546"/>
                    <a:pt x="18070" y="21546"/>
                  </a:cubicBezTo>
                  <a:cubicBezTo>
                    <a:pt x="19523" y="21546"/>
                    <a:pt x="19507" y="21376"/>
                    <a:pt x="18011" y="21057"/>
                  </a:cubicBezTo>
                  <a:cubicBezTo>
                    <a:pt x="16747" y="20788"/>
                    <a:pt x="15374" y="18673"/>
                    <a:pt x="14952" y="16360"/>
                  </a:cubicBezTo>
                  <a:cubicBezTo>
                    <a:pt x="14248" y="12493"/>
                    <a:pt x="13773" y="12103"/>
                    <a:pt x="9057" y="11524"/>
                  </a:cubicBezTo>
                  <a:lnTo>
                    <a:pt x="3915" y="10894"/>
                  </a:lnTo>
                  <a:lnTo>
                    <a:pt x="9604" y="9968"/>
                  </a:lnTo>
                  <a:cubicBezTo>
                    <a:pt x="14948" y="9098"/>
                    <a:pt x="15292" y="8811"/>
                    <a:pt x="15292" y="5232"/>
                  </a:cubicBezTo>
                  <a:cubicBezTo>
                    <a:pt x="15292" y="2237"/>
                    <a:pt x="16082" y="1269"/>
                    <a:pt x="18986" y="706"/>
                  </a:cubicBezTo>
                  <a:cubicBezTo>
                    <a:pt x="21600" y="198"/>
                    <a:pt x="21434" y="-54"/>
                    <a:pt x="19621" y="10"/>
                  </a:cubicBezTo>
                  <a:close/>
                </a:path>
              </a:pathLst>
            </a:custGeom>
            <a:ln w="12700" cap="flat">
              <a:noFill/>
              <a:miter lim="400000"/>
            </a:ln>
            <a:effectLst/>
          </p:spPr>
        </p:pic>
        <p:pic>
          <p:nvPicPr>
            <p:cNvPr id="582" name="pasted-image.png"/>
            <p:cNvPicPr>
              <a:picLocks noChangeAspect="1"/>
            </p:cNvPicPr>
            <p:nvPr/>
          </p:nvPicPr>
          <p:blipFill>
            <a:blip r:embed="rId3"/>
            <a:stretch>
              <a:fillRect/>
            </a:stretch>
          </p:blipFill>
          <p:spPr>
            <a:xfrm>
              <a:off x="374714" y="1285965"/>
              <a:ext cx="905875" cy="422742"/>
            </a:xfrm>
            <a:prstGeom prst="rect">
              <a:avLst/>
            </a:prstGeom>
            <a:ln w="12700" cap="flat">
              <a:noFill/>
              <a:miter lim="400000"/>
            </a:ln>
            <a:effectLst/>
          </p:spPr>
        </p:pic>
      </p:grpSp>
      <p:pic>
        <p:nvPicPr>
          <p:cNvPr id="584" name="pasted-image.pdf"/>
          <p:cNvPicPr>
            <a:picLocks noChangeAspect="1"/>
          </p:cNvPicPr>
          <p:nvPr/>
        </p:nvPicPr>
        <p:blipFill>
          <a:blip r:embed="rId4"/>
          <a:stretch>
            <a:fillRect/>
          </a:stretch>
        </p:blipFill>
        <p:spPr>
          <a:xfrm>
            <a:off x="1613768" y="2059948"/>
            <a:ext cx="1714501" cy="357188"/>
          </a:xfrm>
          <a:prstGeom prst="rect">
            <a:avLst/>
          </a:prstGeom>
          <a:ln w="12700">
            <a:miter lim="400000"/>
          </a:ln>
        </p:spPr>
      </p:pic>
      <p:pic>
        <p:nvPicPr>
          <p:cNvPr id="585" name="pasted-image.pdf"/>
          <p:cNvPicPr>
            <a:picLocks noChangeAspect="1"/>
          </p:cNvPicPr>
          <p:nvPr/>
        </p:nvPicPr>
        <p:blipFill>
          <a:blip r:embed="rId5"/>
          <a:stretch>
            <a:fillRect/>
          </a:stretch>
        </p:blipFill>
        <p:spPr>
          <a:xfrm>
            <a:off x="1945253" y="2720821"/>
            <a:ext cx="6393657" cy="392907"/>
          </a:xfrm>
          <a:prstGeom prst="rect">
            <a:avLst/>
          </a:prstGeom>
          <a:ln w="12700">
            <a:miter lim="400000"/>
          </a:ln>
        </p:spPr>
      </p:pic>
      <p:pic>
        <p:nvPicPr>
          <p:cNvPr id="586" name="pasted-image.pdf"/>
          <p:cNvPicPr>
            <a:picLocks noChangeAspect="1"/>
          </p:cNvPicPr>
          <p:nvPr/>
        </p:nvPicPr>
        <p:blipFill>
          <a:blip r:embed="rId6"/>
          <a:stretch>
            <a:fillRect/>
          </a:stretch>
        </p:blipFill>
        <p:spPr>
          <a:xfrm>
            <a:off x="1963112" y="3341903"/>
            <a:ext cx="6357938" cy="401837"/>
          </a:xfrm>
          <a:prstGeom prst="rect">
            <a:avLst/>
          </a:prstGeom>
          <a:ln w="12700">
            <a:miter lim="400000"/>
          </a:ln>
        </p:spPr>
      </p:pic>
      <p:pic>
        <p:nvPicPr>
          <p:cNvPr id="587" name="pasted-image.pdf"/>
          <p:cNvPicPr>
            <a:picLocks noChangeAspect="1"/>
          </p:cNvPicPr>
          <p:nvPr/>
        </p:nvPicPr>
        <p:blipFill>
          <a:blip r:embed="rId7"/>
          <a:stretch>
            <a:fillRect/>
          </a:stretch>
        </p:blipFill>
        <p:spPr>
          <a:xfrm>
            <a:off x="1985386" y="3911203"/>
            <a:ext cx="5402462" cy="267891"/>
          </a:xfrm>
          <a:prstGeom prst="rect">
            <a:avLst/>
          </a:prstGeom>
          <a:ln w="12700">
            <a:miter lim="400000"/>
          </a:ln>
        </p:spPr>
      </p:pic>
      <p:pic>
        <p:nvPicPr>
          <p:cNvPr id="588" name="pasted-image.pdf"/>
          <p:cNvPicPr>
            <a:picLocks noChangeAspect="1"/>
          </p:cNvPicPr>
          <p:nvPr/>
        </p:nvPicPr>
        <p:blipFill>
          <a:blip r:embed="rId8"/>
          <a:stretch>
            <a:fillRect/>
          </a:stretch>
        </p:blipFill>
        <p:spPr>
          <a:xfrm>
            <a:off x="2003745" y="4422373"/>
            <a:ext cx="2312790" cy="330399"/>
          </a:xfrm>
          <a:prstGeom prst="rect">
            <a:avLst/>
          </a:prstGeom>
          <a:ln w="12700">
            <a:miter lim="400000"/>
          </a:ln>
        </p:spPr>
      </p:pic>
      <p:pic>
        <p:nvPicPr>
          <p:cNvPr id="589" name="pasted-image.pdf"/>
          <p:cNvPicPr>
            <a:picLocks noChangeAspect="1"/>
          </p:cNvPicPr>
          <p:nvPr/>
        </p:nvPicPr>
        <p:blipFill>
          <a:blip r:embed="rId9"/>
          <a:stretch>
            <a:fillRect/>
          </a:stretch>
        </p:blipFill>
        <p:spPr>
          <a:xfrm>
            <a:off x="2024374" y="4996051"/>
            <a:ext cx="4196954" cy="366118"/>
          </a:xfrm>
          <a:prstGeom prst="rect">
            <a:avLst/>
          </a:prstGeom>
          <a:ln w="12700">
            <a:miter lim="400000"/>
          </a:ln>
        </p:spPr>
      </p:pic>
    </p:spTree>
    <p:extLst>
      <p:ext uri="{BB962C8B-B14F-4D97-AF65-F5344CB8AC3E}">
        <p14:creationId xmlns:p14="http://schemas.microsoft.com/office/powerpoint/2010/main" val="7682750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5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8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5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 grpId="0" animBg="1" advAuto="0"/>
      <p:bldP spid="584" grpId="0" animBg="1" advAuto="0"/>
      <p:bldP spid="585" grpId="0" animBg="1" advAuto="0"/>
      <p:bldP spid="586" grpId="0" animBg="1" advAuto="0"/>
      <p:bldP spid="587" grpId="0" animBg="1" advAuto="0"/>
      <p:bldP spid="588" grpId="0" animBg="1" advAuto="0"/>
      <p:bldP spid="589" grpId="0"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 name="Shape 591"/>
          <p:cNvSpPr>
            <a:spLocks noGrp="1"/>
          </p:cNvSpPr>
          <p:nvPr>
            <p:ph type="title"/>
          </p:nvPr>
        </p:nvSpPr>
        <p:spPr>
          <a:prstGeom prst="rect">
            <a:avLst/>
          </a:prstGeom>
        </p:spPr>
        <p:txBody>
          <a:bodyPr>
            <a:normAutofit fontScale="90000"/>
          </a:bodyPr>
          <a:lstStyle/>
          <a:p>
            <a:r>
              <a:t>FairUCB Theorem</a:t>
            </a:r>
          </a:p>
        </p:txBody>
      </p:sp>
      <p:sp>
        <p:nvSpPr>
          <p:cNvPr id="592" name="Shape 592"/>
          <p:cNvSpPr>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46</a:t>
            </a:fld>
            <a:endParaRPr/>
          </a:p>
        </p:txBody>
      </p:sp>
      <p:pic>
        <p:nvPicPr>
          <p:cNvPr id="593" name="pasted-image.png"/>
          <p:cNvPicPr>
            <a:picLocks noChangeAspect="1"/>
          </p:cNvPicPr>
          <p:nvPr/>
        </p:nvPicPr>
        <p:blipFill>
          <a:blip r:embed="rId2"/>
          <a:stretch>
            <a:fillRect/>
          </a:stretch>
        </p:blipFill>
        <p:spPr>
          <a:xfrm>
            <a:off x="458228" y="1887350"/>
            <a:ext cx="991691" cy="426804"/>
          </a:xfrm>
          <a:prstGeom prst="rect">
            <a:avLst/>
          </a:prstGeom>
          <a:ln w="12700">
            <a:miter lim="400000"/>
          </a:ln>
        </p:spPr>
      </p:pic>
      <p:pic>
        <p:nvPicPr>
          <p:cNvPr id="594" name="pasted-image.png"/>
          <p:cNvPicPr>
            <a:picLocks noChangeAspect="1"/>
          </p:cNvPicPr>
          <p:nvPr/>
        </p:nvPicPr>
        <p:blipFill>
          <a:blip r:embed="rId3"/>
          <a:stretch>
            <a:fillRect/>
          </a:stretch>
        </p:blipFill>
        <p:spPr>
          <a:xfrm>
            <a:off x="996803" y="2668701"/>
            <a:ext cx="3169772" cy="369171"/>
          </a:xfrm>
          <a:prstGeom prst="rect">
            <a:avLst/>
          </a:prstGeom>
          <a:ln w="12700">
            <a:miter lim="400000"/>
          </a:ln>
        </p:spPr>
      </p:pic>
      <p:pic>
        <p:nvPicPr>
          <p:cNvPr id="595" name="pasted-image.png"/>
          <p:cNvPicPr>
            <a:picLocks noChangeAspect="1"/>
          </p:cNvPicPr>
          <p:nvPr/>
        </p:nvPicPr>
        <p:blipFill>
          <a:blip r:embed="rId4"/>
          <a:stretch>
            <a:fillRect/>
          </a:stretch>
        </p:blipFill>
        <p:spPr>
          <a:xfrm>
            <a:off x="962238" y="3158307"/>
            <a:ext cx="6225114" cy="895028"/>
          </a:xfrm>
          <a:prstGeom prst="rect">
            <a:avLst/>
          </a:prstGeom>
          <a:ln w="12700">
            <a:miter lim="400000"/>
          </a:ln>
        </p:spPr>
      </p:pic>
      <p:pic>
        <p:nvPicPr>
          <p:cNvPr id="596" name="pasted-image.png"/>
          <p:cNvPicPr>
            <a:picLocks noChangeAspect="1"/>
          </p:cNvPicPr>
          <p:nvPr/>
        </p:nvPicPr>
        <p:blipFill>
          <a:blip r:embed="rId5"/>
          <a:stretch>
            <a:fillRect/>
          </a:stretch>
        </p:blipFill>
        <p:spPr>
          <a:xfrm>
            <a:off x="1455245" y="3364845"/>
            <a:ext cx="6818105" cy="341830"/>
          </a:xfrm>
          <a:prstGeom prst="rect">
            <a:avLst/>
          </a:prstGeom>
          <a:ln w="12700">
            <a:miter lim="400000"/>
          </a:ln>
        </p:spPr>
      </p:pic>
      <p:pic>
        <p:nvPicPr>
          <p:cNvPr id="597" name="pasted-image.png"/>
          <p:cNvPicPr>
            <a:picLocks noChangeAspect="1"/>
          </p:cNvPicPr>
          <p:nvPr/>
        </p:nvPicPr>
        <p:blipFill>
          <a:blip r:embed="rId6"/>
          <a:stretch>
            <a:fillRect/>
          </a:stretch>
        </p:blipFill>
        <p:spPr>
          <a:xfrm>
            <a:off x="1369684" y="4033648"/>
            <a:ext cx="5281964" cy="531572"/>
          </a:xfrm>
          <a:prstGeom prst="rect">
            <a:avLst/>
          </a:prstGeom>
          <a:ln w="12700">
            <a:miter lim="400000"/>
          </a:ln>
        </p:spPr>
      </p:pic>
      <p:pic>
        <p:nvPicPr>
          <p:cNvPr id="598" name="pasted-image.png"/>
          <p:cNvPicPr>
            <a:picLocks noChangeAspect="1"/>
          </p:cNvPicPr>
          <p:nvPr/>
        </p:nvPicPr>
        <p:blipFill>
          <a:blip r:embed="rId7"/>
          <a:stretch>
            <a:fillRect/>
          </a:stretch>
        </p:blipFill>
        <p:spPr>
          <a:xfrm>
            <a:off x="1369685" y="5140580"/>
            <a:ext cx="6447845" cy="630376"/>
          </a:xfrm>
          <a:prstGeom prst="rect">
            <a:avLst/>
          </a:prstGeom>
          <a:ln w="12700">
            <a:miter lim="400000"/>
          </a:ln>
        </p:spPr>
      </p:pic>
      <p:pic>
        <p:nvPicPr>
          <p:cNvPr id="599" name="pasted-image.png"/>
          <p:cNvPicPr>
            <a:picLocks noChangeAspect="1"/>
          </p:cNvPicPr>
          <p:nvPr/>
        </p:nvPicPr>
        <p:blipFill>
          <a:blip r:embed="rId8"/>
          <a:stretch>
            <a:fillRect/>
          </a:stretch>
        </p:blipFill>
        <p:spPr>
          <a:xfrm>
            <a:off x="1369685" y="5792633"/>
            <a:ext cx="4898893" cy="482605"/>
          </a:xfrm>
          <a:prstGeom prst="rect">
            <a:avLst/>
          </a:prstGeom>
          <a:ln w="12700">
            <a:miter lim="400000"/>
          </a:ln>
        </p:spPr>
      </p:pic>
      <p:pic>
        <p:nvPicPr>
          <p:cNvPr id="600" name="pasted-image.png"/>
          <p:cNvPicPr>
            <a:picLocks noChangeAspect="1"/>
          </p:cNvPicPr>
          <p:nvPr/>
        </p:nvPicPr>
        <p:blipFill>
          <a:blip r:embed="rId9"/>
          <a:stretch>
            <a:fillRect/>
          </a:stretch>
        </p:blipFill>
        <p:spPr>
          <a:xfrm>
            <a:off x="1369685" y="4693016"/>
            <a:ext cx="6398949" cy="369171"/>
          </a:xfrm>
          <a:prstGeom prst="rect">
            <a:avLst/>
          </a:prstGeom>
          <a:ln w="12700">
            <a:miter lim="400000"/>
          </a:ln>
        </p:spPr>
      </p:pic>
    </p:spTree>
    <p:extLst>
      <p:ext uri="{BB962C8B-B14F-4D97-AF65-F5344CB8AC3E}">
        <p14:creationId xmlns:p14="http://schemas.microsoft.com/office/powerpoint/2010/main" val="172714681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5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iterate>
                                    <p:tmAbs val="0"/>
                                  </p:iterate>
                                  <p:childTnLst>
                                    <p:set>
                                      <p:cBhvr>
                                        <p:cTn id="18" fill="hold">
                                          <p:stCondLst>
                                            <p:cond delay="0"/>
                                          </p:stCondLst>
                                        </p:cTn>
                                        <p:tgtEl>
                                          <p:spTgt spid="59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5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iterate>
                                    <p:tmAbs val="0"/>
                                  </p:iterate>
                                  <p:childTnLst>
                                    <p:set>
                                      <p:cBhvr>
                                        <p:cTn id="26" fill="hold"/>
                                        <p:tgtEl>
                                          <p:spTgt spid="59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60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iterate>
                                    <p:tmAbs val="0"/>
                                  </p:iterate>
                                  <p:childTnLst>
                                    <p:set>
                                      <p:cBhvr>
                                        <p:cTn id="34" fill="hold"/>
                                        <p:tgtEl>
                                          <p:spTgt spid="5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5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iterate>
                                    <p:tmAbs val="0"/>
                                  </p:iterate>
                                  <p:childTnLst>
                                    <p:set>
                                      <p:cBhvr>
                                        <p:cTn id="42" fill="hold">
                                          <p:stCondLst>
                                            <p:cond delay="0"/>
                                          </p:stCondLst>
                                        </p:cTn>
                                        <p:tgtEl>
                                          <p:spTgt spid="597"/>
                                        </p:tgtEl>
                                        <p:attrNameLst>
                                          <p:attrName>style.visibility</p:attrName>
                                        </p:attrNameLst>
                                      </p:cBhvr>
                                      <p:to>
                                        <p:strVal val="hidden"/>
                                      </p:to>
                                    </p:set>
                                  </p:childTnLst>
                                </p:cTn>
                              </p:par>
                            </p:childTnLst>
                          </p:cTn>
                        </p:par>
                        <p:par>
                          <p:cTn id="43" fill="hold">
                            <p:stCondLst>
                              <p:cond delay="0"/>
                            </p:stCondLst>
                            <p:childTnLst>
                              <p:par>
                                <p:cTn id="44" presetID="1" presetClass="exit" presetSubtype="0" fill="hold" grpId="1" nodeType="afterEffect">
                                  <p:stCondLst>
                                    <p:cond delay="0"/>
                                  </p:stCondLst>
                                  <p:iterate>
                                    <p:tmAbs val="0"/>
                                  </p:iterate>
                                  <p:childTnLst>
                                    <p:set>
                                      <p:cBhvr>
                                        <p:cTn id="45" fill="hold">
                                          <p:stCondLst>
                                            <p:cond delay="0"/>
                                          </p:stCondLst>
                                        </p:cTn>
                                        <p:tgtEl>
                                          <p:spTgt spid="600"/>
                                        </p:tgtEl>
                                        <p:attrNameLst>
                                          <p:attrName>style.visibility</p:attrName>
                                        </p:attrNameLst>
                                      </p:cBhvr>
                                      <p:to>
                                        <p:strVal val="hidden"/>
                                      </p:to>
                                    </p:set>
                                  </p:childTnLst>
                                </p:cTn>
                              </p:par>
                            </p:childTnLst>
                          </p:cTn>
                        </p:par>
                        <p:par>
                          <p:cTn id="46" fill="hold">
                            <p:stCondLst>
                              <p:cond delay="0"/>
                            </p:stCondLst>
                            <p:childTnLst>
                              <p:par>
                                <p:cTn id="47" presetID="1" presetClass="exit" presetSubtype="0" fill="hold" grpId="1" nodeType="afterEffect">
                                  <p:stCondLst>
                                    <p:cond delay="0"/>
                                  </p:stCondLst>
                                  <p:iterate>
                                    <p:tmAbs val="0"/>
                                  </p:iterate>
                                  <p:childTnLst>
                                    <p:set>
                                      <p:cBhvr>
                                        <p:cTn id="48" fill="hold">
                                          <p:stCondLst>
                                            <p:cond delay="0"/>
                                          </p:stCondLst>
                                        </p:cTn>
                                        <p:tgtEl>
                                          <p:spTgt spid="598"/>
                                        </p:tgtEl>
                                        <p:attrNameLst>
                                          <p:attrName>style.visibility</p:attrName>
                                        </p:attrNameLst>
                                      </p:cBhvr>
                                      <p:to>
                                        <p:strVal val="hidden"/>
                                      </p:to>
                                    </p:set>
                                  </p:childTnLst>
                                </p:cTn>
                              </p:par>
                            </p:childTnLst>
                          </p:cTn>
                        </p:par>
                        <p:par>
                          <p:cTn id="49" fill="hold">
                            <p:stCondLst>
                              <p:cond delay="0"/>
                            </p:stCondLst>
                            <p:childTnLst>
                              <p:par>
                                <p:cTn id="50" presetID="1" presetClass="exit" presetSubtype="0" fill="hold" grpId="1" nodeType="afterEffect">
                                  <p:stCondLst>
                                    <p:cond delay="0"/>
                                  </p:stCondLst>
                                  <p:iterate>
                                    <p:tmAbs val="0"/>
                                  </p:iterate>
                                  <p:childTnLst>
                                    <p:set>
                                      <p:cBhvr>
                                        <p:cTn id="51" fill="hold">
                                          <p:stCondLst>
                                            <p:cond delay="0"/>
                                          </p:stCondLst>
                                        </p:cTn>
                                        <p:tgtEl>
                                          <p:spTgt spid="5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 grpId="0" animBg="1" advAuto="0"/>
      <p:bldP spid="594" grpId="0" animBg="1" advAuto="0"/>
      <p:bldP spid="595" grpId="0" animBg="1" advAuto="0"/>
      <p:bldP spid="596" grpId="0" animBg="1" advAuto="0"/>
      <p:bldP spid="596" grpId="1" animBg="1" advAuto="0"/>
      <p:bldP spid="597" grpId="0" animBg="1" advAuto="0"/>
      <p:bldP spid="597" grpId="1" animBg="1" advAuto="0"/>
      <p:bldP spid="598" grpId="0" animBg="1" advAuto="0"/>
      <p:bldP spid="598" grpId="1" animBg="1" advAuto="0"/>
      <p:bldP spid="599" grpId="0" animBg="1" advAuto="0"/>
      <p:bldP spid="599" grpId="1" animBg="1" advAuto="0"/>
      <p:bldP spid="600" grpId="0" animBg="1" advAuto="0"/>
      <p:bldP spid="600" grpId="1" animBg="1" advAuto="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of Fairness</a:t>
            </a:r>
          </a:p>
        </p:txBody>
      </p:sp>
      <p:sp>
        <p:nvSpPr>
          <p:cNvPr id="3" name="Content Placeholder 2"/>
          <p:cNvSpPr>
            <a:spLocks noGrp="1"/>
          </p:cNvSpPr>
          <p:nvPr>
            <p:ph idx="1"/>
          </p:nvPr>
        </p:nvSpPr>
        <p:spPr/>
        <p:txBody>
          <a:bodyPr/>
          <a:lstStyle/>
          <a:p>
            <a:r>
              <a:rPr lang="en-US" dirty="0"/>
              <a:t>Thus, the cost of fairness in the classic setting is polynomial, with</a:t>
            </a:r>
            <a:br>
              <a:rPr lang="en-US" dirty="0"/>
            </a:br>
            <a:r>
              <a:rPr lang="en-US" dirty="0"/>
              <a:t>	k</a:t>
            </a:r>
            <a:r>
              <a:rPr lang="en-US" baseline="30000" dirty="0"/>
              <a:t>3/2</a:t>
            </a:r>
            <a:r>
              <a:rPr lang="en-US" dirty="0"/>
              <a:t>⎷T  vs k</a:t>
            </a:r>
            <a:r>
              <a:rPr lang="en-US" baseline="30000" dirty="0"/>
              <a:t>1/2 </a:t>
            </a:r>
            <a:r>
              <a:rPr lang="en-US" dirty="0"/>
              <a:t>⎷T</a:t>
            </a:r>
          </a:p>
          <a:p>
            <a:r>
              <a:rPr lang="en-US" dirty="0"/>
              <a:t>Not too bad?</a:t>
            </a:r>
          </a:p>
          <a:p>
            <a:r>
              <a:rPr lang="en-US" dirty="0"/>
              <a:t>Depends on application area, T, etc.</a:t>
            </a:r>
          </a:p>
        </p:txBody>
      </p:sp>
      <p:sp>
        <p:nvSpPr>
          <p:cNvPr id="604" name="Shape 604"/>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47</a:t>
            </a:fld>
            <a:endParaRPr/>
          </a:p>
        </p:txBody>
      </p:sp>
      <p:sp>
        <p:nvSpPr>
          <p:cNvPr id="605" name="Shape 605"/>
          <p:cNvSpPr/>
          <p:nvPr/>
        </p:nvSpPr>
        <p:spPr>
          <a:xfrm>
            <a:off x="3406621" y="4063874"/>
            <a:ext cx="351059" cy="1273105"/>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lvl1pPr algn="ctr">
              <a:defRPr sz="11100">
                <a:latin typeface="Optima"/>
                <a:ea typeface="Optima"/>
                <a:cs typeface="Optima"/>
                <a:sym typeface="Optima"/>
              </a:defRPr>
            </a:lvl1pPr>
          </a:lstStyle>
          <a:p>
            <a:r>
              <a:rPr sz="7804"/>
              <a:t> </a:t>
            </a:r>
          </a:p>
        </p:txBody>
      </p:sp>
    </p:spTree>
    <p:extLst>
      <p:ext uri="{BB962C8B-B14F-4D97-AF65-F5344CB8AC3E}">
        <p14:creationId xmlns:p14="http://schemas.microsoft.com/office/powerpoint/2010/main" val="620046399"/>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 name="Group 614"/>
          <p:cNvGrpSpPr/>
          <p:nvPr/>
        </p:nvGrpSpPr>
        <p:grpSpPr>
          <a:xfrm>
            <a:off x="214098" y="2707727"/>
            <a:ext cx="1145085" cy="2761625"/>
            <a:chOff x="0" y="1430961"/>
            <a:chExt cx="1628564" cy="3927644"/>
          </a:xfrm>
        </p:grpSpPr>
        <p:pic>
          <p:nvPicPr>
            <p:cNvPr id="612" name="pasted-image.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966426" y="1430961"/>
              <a:ext cx="662139" cy="3927646"/>
            </a:xfrm>
            <a:custGeom>
              <a:avLst/>
              <a:gdLst/>
              <a:ahLst/>
              <a:cxnLst>
                <a:cxn ang="0">
                  <a:pos x="wd2" y="hd2"/>
                </a:cxn>
                <a:cxn ang="5400000">
                  <a:pos x="wd2" y="hd2"/>
                </a:cxn>
                <a:cxn ang="10800000">
                  <a:pos x="wd2" y="hd2"/>
                </a:cxn>
                <a:cxn ang="16200000">
                  <a:pos x="wd2" y="hd2"/>
                </a:cxn>
              </a:cxnLst>
              <a:rect l="0" t="0" r="r" b="b"/>
              <a:pathLst>
                <a:path w="20965" h="21546" extrusionOk="0">
                  <a:moveTo>
                    <a:pt x="19616" y="10"/>
                  </a:moveTo>
                  <a:cubicBezTo>
                    <a:pt x="18529" y="48"/>
                    <a:pt x="16852" y="200"/>
                    <a:pt x="14828" y="480"/>
                  </a:cubicBezTo>
                  <a:cubicBezTo>
                    <a:pt x="12096" y="857"/>
                    <a:pt x="11054" y="1952"/>
                    <a:pt x="10292" y="5246"/>
                  </a:cubicBezTo>
                  <a:cubicBezTo>
                    <a:pt x="9425" y="8987"/>
                    <a:pt x="8716" y="9607"/>
                    <a:pt x="4649" y="10186"/>
                  </a:cubicBezTo>
                  <a:lnTo>
                    <a:pt x="0" y="10847"/>
                  </a:lnTo>
                  <a:lnTo>
                    <a:pt x="4775" y="11686"/>
                  </a:lnTo>
                  <a:cubicBezTo>
                    <a:pt x="8891" y="12409"/>
                    <a:pt x="9680" y="13080"/>
                    <a:pt x="10442" y="16545"/>
                  </a:cubicBezTo>
                  <a:cubicBezTo>
                    <a:pt x="10929" y="18756"/>
                    <a:pt x="12343" y="20787"/>
                    <a:pt x="13584" y="21056"/>
                  </a:cubicBezTo>
                  <a:cubicBezTo>
                    <a:pt x="14825" y="21326"/>
                    <a:pt x="16843" y="21546"/>
                    <a:pt x="18070" y="21546"/>
                  </a:cubicBezTo>
                  <a:cubicBezTo>
                    <a:pt x="19523" y="21546"/>
                    <a:pt x="19502" y="21375"/>
                    <a:pt x="18007" y="21056"/>
                  </a:cubicBezTo>
                  <a:cubicBezTo>
                    <a:pt x="16744" y="20787"/>
                    <a:pt x="15362" y="18674"/>
                    <a:pt x="14941" y="16360"/>
                  </a:cubicBezTo>
                  <a:cubicBezTo>
                    <a:pt x="14237" y="12494"/>
                    <a:pt x="13761" y="12102"/>
                    <a:pt x="9048" y="11522"/>
                  </a:cubicBezTo>
                  <a:lnTo>
                    <a:pt x="3921" y="10893"/>
                  </a:lnTo>
                  <a:lnTo>
                    <a:pt x="9601" y="9968"/>
                  </a:lnTo>
                  <a:cubicBezTo>
                    <a:pt x="14942" y="9098"/>
                    <a:pt x="15293" y="8812"/>
                    <a:pt x="15293" y="5233"/>
                  </a:cubicBezTo>
                  <a:cubicBezTo>
                    <a:pt x="15293" y="2238"/>
                    <a:pt x="16085" y="1270"/>
                    <a:pt x="18987" y="706"/>
                  </a:cubicBezTo>
                  <a:cubicBezTo>
                    <a:pt x="21600" y="199"/>
                    <a:pt x="21427" y="-54"/>
                    <a:pt x="19616" y="10"/>
                  </a:cubicBezTo>
                  <a:close/>
                </a:path>
              </a:pathLst>
            </a:custGeom>
            <a:ln w="12700" cap="flat">
              <a:noFill/>
              <a:miter lim="400000"/>
            </a:ln>
            <a:effectLst/>
          </p:spPr>
        </p:pic>
        <p:pic>
          <p:nvPicPr>
            <p:cNvPr id="613" name="pasted-image.png"/>
            <p:cNvPicPr>
              <a:picLocks noChangeAspect="1"/>
            </p:cNvPicPr>
            <p:nvPr/>
          </p:nvPicPr>
          <p:blipFill>
            <a:blip r:embed="rId3"/>
            <a:stretch>
              <a:fillRect/>
            </a:stretch>
          </p:blipFill>
          <p:spPr>
            <a:xfrm>
              <a:off x="0" y="3529200"/>
              <a:ext cx="968448" cy="451943"/>
            </a:xfrm>
            <a:prstGeom prst="rect">
              <a:avLst/>
            </a:prstGeom>
            <a:ln w="12700" cap="flat">
              <a:noFill/>
              <a:miter lim="400000"/>
            </a:ln>
            <a:effectLst/>
          </p:spPr>
        </p:pic>
      </p:grpSp>
      <p:sp>
        <p:nvSpPr>
          <p:cNvPr id="615" name="Shape 615"/>
          <p:cNvSpPr>
            <a:spLocks noGrp="1"/>
          </p:cNvSpPr>
          <p:nvPr>
            <p:ph type="title"/>
          </p:nvPr>
        </p:nvSpPr>
        <p:spPr>
          <a:prstGeom prst="rect">
            <a:avLst/>
          </a:prstGeom>
        </p:spPr>
        <p:txBody>
          <a:bodyPr anchor="ctr">
            <a:normAutofit/>
          </a:bodyPr>
          <a:lstStyle>
            <a:lvl1pPr algn="l">
              <a:defRPr sz="6000"/>
            </a:lvl1pPr>
          </a:lstStyle>
          <a:p>
            <a:r>
              <a:rPr sz="3600" dirty="0"/>
              <a:t>Contextual no-regret learning</a:t>
            </a:r>
          </a:p>
        </p:txBody>
      </p:sp>
      <p:grpSp>
        <p:nvGrpSpPr>
          <p:cNvPr id="618" name="Group 618"/>
          <p:cNvGrpSpPr/>
          <p:nvPr/>
        </p:nvGrpSpPr>
        <p:grpSpPr>
          <a:xfrm>
            <a:off x="575060" y="1646266"/>
            <a:ext cx="6616899" cy="892969"/>
            <a:chOff x="0" y="0"/>
            <a:chExt cx="9410700" cy="1270000"/>
          </a:xfrm>
        </p:grpSpPr>
        <p:sp>
          <p:nvSpPr>
            <p:cNvPr id="616" name="Shape 616"/>
            <p:cNvSpPr/>
            <p:nvPr/>
          </p:nvSpPr>
          <p:spPr>
            <a:xfrm>
              <a:off x="4203731" y="0"/>
              <a:ext cx="2113321" cy="1270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35719" tIns="35719" rIns="35719" bIns="35719" numCol="1" anchor="ctr">
              <a:noAutofit/>
            </a:bodyPr>
            <a:lstStyle/>
            <a:p>
              <a:pPr algn="ctr">
                <a:defRPr sz="2400">
                  <a:solidFill>
                    <a:srgbClr val="FFFFFF"/>
                  </a:solidFill>
                  <a:latin typeface="Gill Sans Light"/>
                  <a:ea typeface="Gill Sans Light"/>
                  <a:cs typeface="Gill Sans Light"/>
                  <a:sym typeface="Gill Sans Light"/>
                </a:defRPr>
              </a:pPr>
              <a:endParaRPr sz="1687"/>
            </a:p>
          </p:txBody>
        </p:sp>
        <p:pic>
          <p:nvPicPr>
            <p:cNvPr id="617" name="pasted-image.pdf"/>
            <p:cNvPicPr>
              <a:picLocks noChangeAspect="1"/>
            </p:cNvPicPr>
            <p:nvPr/>
          </p:nvPicPr>
          <p:blipFill>
            <a:blip r:embed="rId4"/>
            <a:stretch>
              <a:fillRect/>
            </a:stretch>
          </p:blipFill>
          <p:spPr>
            <a:xfrm>
              <a:off x="0" y="406400"/>
              <a:ext cx="9410700" cy="457200"/>
            </a:xfrm>
            <a:prstGeom prst="rect">
              <a:avLst/>
            </a:prstGeom>
            <a:ln w="12700" cap="flat">
              <a:noFill/>
              <a:miter lim="400000"/>
            </a:ln>
            <a:effectLst/>
          </p:spPr>
        </p:pic>
      </p:grpSp>
      <p:pic>
        <p:nvPicPr>
          <p:cNvPr id="619" name="pasted-image.pdf"/>
          <p:cNvPicPr>
            <a:picLocks noChangeAspect="1"/>
          </p:cNvPicPr>
          <p:nvPr/>
        </p:nvPicPr>
        <p:blipFill>
          <a:blip r:embed="rId5"/>
          <a:stretch>
            <a:fillRect/>
          </a:stretch>
        </p:blipFill>
        <p:spPr>
          <a:xfrm>
            <a:off x="1459121" y="2827155"/>
            <a:ext cx="5036344" cy="357188"/>
          </a:xfrm>
          <a:prstGeom prst="rect">
            <a:avLst/>
          </a:prstGeom>
          <a:ln w="12700">
            <a:miter lim="400000"/>
          </a:ln>
        </p:spPr>
      </p:pic>
      <p:grpSp>
        <p:nvGrpSpPr>
          <p:cNvPr id="622" name="Group 622"/>
          <p:cNvGrpSpPr/>
          <p:nvPr/>
        </p:nvGrpSpPr>
        <p:grpSpPr>
          <a:xfrm>
            <a:off x="1459120" y="3471354"/>
            <a:ext cx="6518673" cy="892969"/>
            <a:chOff x="0" y="0"/>
            <a:chExt cx="9271000" cy="1270000"/>
          </a:xfrm>
        </p:grpSpPr>
        <p:sp>
          <p:nvSpPr>
            <p:cNvPr id="620" name="Shape 620"/>
            <p:cNvSpPr/>
            <p:nvPr/>
          </p:nvSpPr>
          <p:spPr>
            <a:xfrm>
              <a:off x="960688" y="0"/>
              <a:ext cx="3241872" cy="1270000"/>
            </a:xfrm>
            <a:prstGeom prst="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wrap="square" lIns="35719" tIns="35719" rIns="35719" bIns="35719" numCol="1" anchor="ctr">
              <a:noAutofit/>
            </a:bodyPr>
            <a:lstStyle/>
            <a:p>
              <a:pPr algn="ctr">
                <a:defRPr sz="2400">
                  <a:solidFill>
                    <a:srgbClr val="FFFFFF"/>
                  </a:solidFill>
                  <a:latin typeface="Gill Sans Light"/>
                  <a:ea typeface="Gill Sans Light"/>
                  <a:cs typeface="Gill Sans Light"/>
                  <a:sym typeface="Gill Sans Light"/>
                </a:defRPr>
              </a:pPr>
              <a:endParaRPr sz="1687"/>
            </a:p>
          </p:txBody>
        </p:sp>
        <p:pic>
          <p:nvPicPr>
            <p:cNvPr id="621" name="pasted-image.pdf"/>
            <p:cNvPicPr>
              <a:picLocks noChangeAspect="1"/>
            </p:cNvPicPr>
            <p:nvPr/>
          </p:nvPicPr>
          <p:blipFill>
            <a:blip r:embed="rId6"/>
            <a:stretch>
              <a:fillRect/>
            </a:stretch>
          </p:blipFill>
          <p:spPr>
            <a:xfrm>
              <a:off x="0" y="358775"/>
              <a:ext cx="9271000" cy="584200"/>
            </a:xfrm>
            <a:prstGeom prst="rect">
              <a:avLst/>
            </a:prstGeom>
            <a:ln w="12700" cap="flat">
              <a:noFill/>
              <a:miter lim="400000"/>
            </a:ln>
            <a:effectLst/>
          </p:spPr>
        </p:pic>
      </p:grpSp>
      <p:pic>
        <p:nvPicPr>
          <p:cNvPr id="623" name="pasted-image.pdf"/>
          <p:cNvPicPr>
            <a:picLocks noChangeAspect="1"/>
          </p:cNvPicPr>
          <p:nvPr/>
        </p:nvPicPr>
        <p:blipFill>
          <a:blip r:embed="rId7"/>
          <a:stretch>
            <a:fillRect/>
          </a:stretch>
        </p:blipFill>
        <p:spPr>
          <a:xfrm>
            <a:off x="1459120" y="4651333"/>
            <a:ext cx="7402712" cy="401837"/>
          </a:xfrm>
          <a:prstGeom prst="rect">
            <a:avLst/>
          </a:prstGeom>
          <a:ln w="12700">
            <a:miter lim="400000"/>
          </a:ln>
        </p:spPr>
      </p:pic>
      <p:pic>
        <p:nvPicPr>
          <p:cNvPr id="624" name="pasted-image.pdf"/>
          <p:cNvPicPr>
            <a:picLocks noChangeAspect="1"/>
          </p:cNvPicPr>
          <p:nvPr/>
        </p:nvPicPr>
        <p:blipFill>
          <a:blip r:embed="rId8"/>
          <a:stretch>
            <a:fillRect/>
          </a:stretch>
        </p:blipFill>
        <p:spPr>
          <a:xfrm>
            <a:off x="1459120" y="5552261"/>
            <a:ext cx="4455915" cy="446485"/>
          </a:xfrm>
          <a:prstGeom prst="rect">
            <a:avLst/>
          </a:prstGeom>
          <a:ln w="12700">
            <a:miter lim="400000"/>
          </a:ln>
        </p:spPr>
      </p:pic>
      <p:grpSp>
        <p:nvGrpSpPr>
          <p:cNvPr id="6" name="Group 5"/>
          <p:cNvGrpSpPr/>
          <p:nvPr/>
        </p:nvGrpSpPr>
        <p:grpSpPr>
          <a:xfrm>
            <a:off x="5016738" y="148859"/>
            <a:ext cx="3845094" cy="1497407"/>
            <a:chOff x="5016738" y="148859"/>
            <a:chExt cx="3845094" cy="1497407"/>
          </a:xfrm>
        </p:grpSpPr>
        <p:sp>
          <p:nvSpPr>
            <p:cNvPr id="3" name="TextBox 2"/>
            <p:cNvSpPr txBox="1"/>
            <p:nvPr/>
          </p:nvSpPr>
          <p:spPr>
            <a:xfrm>
              <a:off x="5637212" y="148859"/>
              <a:ext cx="3224620" cy="1200329"/>
            </a:xfrm>
            <a:prstGeom prst="rect">
              <a:avLst/>
            </a:prstGeom>
            <a:noFill/>
          </p:spPr>
          <p:txBody>
            <a:bodyPr wrap="square" rtlCol="0">
              <a:spAutoFit/>
            </a:bodyPr>
            <a:lstStyle/>
            <a:p>
              <a:r>
                <a:rPr lang="en-US" dirty="0"/>
                <a:t>Loan example: Mapping of a group i’s attribute vector to quality aka probability of repaying the loan</a:t>
              </a:r>
            </a:p>
          </p:txBody>
        </p:sp>
        <p:cxnSp>
          <p:nvCxnSpPr>
            <p:cNvPr id="5" name="Straight Arrow Connector 4"/>
            <p:cNvCxnSpPr/>
            <p:nvPr/>
          </p:nvCxnSpPr>
          <p:spPr>
            <a:xfrm flipH="1">
              <a:off x="5016738" y="1349188"/>
              <a:ext cx="898297" cy="297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 name="Slide Number Placeholder 6"/>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186958879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6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iterate>
                                    <p:tmAbs val="0"/>
                                  </p:iterate>
                                  <p:childTnLst>
                                    <p:set>
                                      <p:cBhvr>
                                        <p:cTn id="16" fill="hold"/>
                                        <p:tgtEl>
                                          <p:spTgt spid="6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6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iterate>
                                    <p:tmAbs val="0"/>
                                  </p:iterate>
                                  <p:childTnLst>
                                    <p:set>
                                      <p:cBhvr>
                                        <p:cTn id="24" fill="hold"/>
                                        <p:tgtEl>
                                          <p:spTgt spid="6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6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 grpId="0" animBg="1" advAuto="0"/>
      <p:bldP spid="618" grpId="0" animBg="1" advAuto="0"/>
      <p:bldP spid="619" grpId="0" animBg="1" advAuto="0"/>
      <p:bldP spid="622" grpId="0" animBg="1" advAuto="0"/>
      <p:bldP spid="623" grpId="0" animBg="1" advAuto="0"/>
      <p:bldP spid="624"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6" name="pasted-image.pdf"/>
          <p:cNvPicPr>
            <a:picLocks noChangeAspect="1"/>
          </p:cNvPicPr>
          <p:nvPr/>
        </p:nvPicPr>
        <p:blipFill>
          <a:blip r:embed="rId3"/>
          <a:stretch>
            <a:fillRect/>
          </a:stretch>
        </p:blipFill>
        <p:spPr>
          <a:xfrm>
            <a:off x="4678818" y="4301356"/>
            <a:ext cx="2277071" cy="446485"/>
          </a:xfrm>
          <a:prstGeom prst="rect">
            <a:avLst/>
          </a:prstGeom>
          <a:ln w="12700">
            <a:miter lim="400000"/>
          </a:ln>
        </p:spPr>
      </p:pic>
      <p:pic>
        <p:nvPicPr>
          <p:cNvPr id="627" name="pasted-image.pdf"/>
          <p:cNvPicPr>
            <a:picLocks noChangeAspect="1"/>
          </p:cNvPicPr>
          <p:nvPr/>
        </p:nvPicPr>
        <p:blipFill>
          <a:blip r:embed="rId4"/>
          <a:stretch>
            <a:fillRect/>
          </a:stretch>
        </p:blipFill>
        <p:spPr>
          <a:xfrm>
            <a:off x="492507" y="4299645"/>
            <a:ext cx="3036094" cy="446484"/>
          </a:xfrm>
          <a:prstGeom prst="rect">
            <a:avLst/>
          </a:prstGeom>
          <a:ln w="12700">
            <a:miter lim="400000"/>
          </a:ln>
        </p:spPr>
      </p:pic>
      <p:sp>
        <p:nvSpPr>
          <p:cNvPr id="630" name="Shape 630"/>
          <p:cNvSpPr/>
          <p:nvPr/>
        </p:nvSpPr>
        <p:spPr>
          <a:xfrm>
            <a:off x="643056" y="2996286"/>
            <a:ext cx="5708294" cy="504883"/>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spAutoFit/>
          </a:bodyPr>
          <a:lstStyle/>
          <a:p>
            <a:pPr algn="ctr">
              <a:defRPr sz="4000"/>
            </a:pPr>
            <a:r>
              <a:rPr sz="2812"/>
              <a:t>for any sequence of k * </a:t>
            </a:r>
            <a:r>
              <a:rPr sz="2812" i="1">
                <a:latin typeface="Times New Roman"/>
                <a:ea typeface="Times New Roman"/>
                <a:cs typeface="Times New Roman"/>
                <a:sym typeface="Times New Roman"/>
              </a:rPr>
              <a:t>T</a:t>
            </a:r>
            <a:r>
              <a:rPr sz="2812"/>
              <a:t> contexts, </a:t>
            </a:r>
          </a:p>
        </p:txBody>
      </p:sp>
      <p:sp>
        <p:nvSpPr>
          <p:cNvPr id="631" name="Shape 631"/>
          <p:cNvSpPr/>
          <p:nvPr/>
        </p:nvSpPr>
        <p:spPr>
          <a:xfrm>
            <a:off x="4122859" y="4049613"/>
            <a:ext cx="3388989" cy="946547"/>
          </a:xfrm>
          <a:prstGeom prst="rect">
            <a:avLst/>
          </a:prstGeom>
          <a:ln/>
          <a:extLst>
            <a:ext uri="{C572A759-6A51-4108-AA02-DFA0A04FC94B}">
              <ma14:wrappingTextBox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lvl1pPr algn="ctr">
              <a:defRPr sz="2400" b="1">
                <a:solidFill>
                  <a:srgbClr val="FFFFFF"/>
                </a:solidFill>
              </a:defRPr>
            </a:lvl1pPr>
          </a:lstStyle>
          <a:p>
            <a:r>
              <a:rPr sz="1687"/>
              <a:t>E[total reward of A’s choices]</a:t>
            </a:r>
          </a:p>
        </p:txBody>
      </p:sp>
      <p:sp>
        <p:nvSpPr>
          <p:cNvPr id="632" name="Shape 632"/>
          <p:cNvSpPr/>
          <p:nvPr/>
        </p:nvSpPr>
        <p:spPr>
          <a:xfrm>
            <a:off x="279715" y="4049613"/>
            <a:ext cx="3388989" cy="946547"/>
          </a:xfrm>
          <a:prstGeom prst="rect">
            <a:avLst/>
          </a:prstGeom>
          <a:ln/>
          <a:extLst>
            <a:ext uri="{C572A759-6A51-4108-AA02-DFA0A04FC94B}">
              <ma14:wrappingTextBox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lvl1pPr algn="ctr">
              <a:defRPr sz="2400" b="1">
                <a:solidFill>
                  <a:srgbClr val="FFFFFF"/>
                </a:solidFill>
              </a:defRPr>
            </a:lvl1pPr>
          </a:lstStyle>
          <a:p>
            <a:r>
              <a:rPr sz="1687"/>
              <a:t>E[total reward of best choices]</a:t>
            </a:r>
          </a:p>
        </p:txBody>
      </p:sp>
      <p:sp>
        <p:nvSpPr>
          <p:cNvPr id="633" name="Shape 633"/>
          <p:cNvSpPr/>
          <p:nvPr/>
        </p:nvSpPr>
        <p:spPr>
          <a:xfrm>
            <a:off x="3712701" y="4162608"/>
            <a:ext cx="226057" cy="645498"/>
          </a:xfrm>
          <a:prstGeom prst="rect">
            <a:avLst/>
          </a:prstGeom>
          <a:ln w="12700">
            <a:miter lim="400000"/>
          </a:ln>
          <a:extLst>
            <a:ext uri="{C572A759-6A51-4108-AA02-DFA0A04FC94B}">
              <ma14:wrappingTextBoxFlag xmlns:ma14="http://schemas.microsoft.com/office/mac/drawingml/2011/main" xmlns="" val="1"/>
            </a:ext>
          </a:extLst>
        </p:spPr>
        <p:txBody>
          <a:bodyPr lIns="35719" tIns="35719" rIns="35719" bIns="35719">
            <a:spAutoFit/>
          </a:bodyPr>
          <a:lstStyle>
            <a:lvl1pPr algn="ctr">
              <a:defRPr sz="5300"/>
            </a:lvl1pPr>
          </a:lstStyle>
          <a:p>
            <a:r>
              <a:rPr sz="3726"/>
              <a:t>-</a:t>
            </a:r>
          </a:p>
        </p:txBody>
      </p:sp>
      <p:pic>
        <p:nvPicPr>
          <p:cNvPr id="634" name="pasted-image.pdf"/>
          <p:cNvPicPr>
            <a:picLocks noChangeAspect="1"/>
          </p:cNvPicPr>
          <p:nvPr/>
        </p:nvPicPr>
        <p:blipFill>
          <a:blip r:embed="rId5"/>
          <a:stretch>
            <a:fillRect/>
          </a:stretch>
        </p:blipFill>
        <p:spPr>
          <a:xfrm>
            <a:off x="7695949" y="4353223"/>
            <a:ext cx="1071563" cy="339328"/>
          </a:xfrm>
          <a:prstGeom prst="rect">
            <a:avLst/>
          </a:prstGeom>
          <a:ln w="12700">
            <a:miter lim="400000"/>
          </a:ln>
        </p:spPr>
      </p:pic>
      <p:pic>
        <p:nvPicPr>
          <p:cNvPr id="635" name="pasted-image.pdf"/>
          <p:cNvPicPr>
            <a:picLocks noChangeAspect="1"/>
          </p:cNvPicPr>
          <p:nvPr/>
        </p:nvPicPr>
        <p:blipFill>
          <a:blip r:embed="rId6"/>
          <a:stretch>
            <a:fillRect/>
          </a:stretch>
        </p:blipFill>
        <p:spPr>
          <a:xfrm>
            <a:off x="366117" y="5689188"/>
            <a:ext cx="8411766" cy="366118"/>
          </a:xfrm>
          <a:prstGeom prst="rect">
            <a:avLst/>
          </a:prstGeom>
          <a:ln w="12700">
            <a:miter lim="400000"/>
          </a:ln>
        </p:spPr>
      </p:pic>
      <p:pic>
        <p:nvPicPr>
          <p:cNvPr id="636" name="pasted-image.pdf"/>
          <p:cNvPicPr>
            <a:picLocks noChangeAspect="1"/>
          </p:cNvPicPr>
          <p:nvPr/>
        </p:nvPicPr>
        <p:blipFill>
          <a:blip r:embed="rId7"/>
          <a:stretch>
            <a:fillRect/>
          </a:stretch>
        </p:blipFill>
        <p:spPr>
          <a:xfrm>
            <a:off x="446066" y="2426122"/>
            <a:ext cx="4330899" cy="366118"/>
          </a:xfrm>
          <a:prstGeom prst="rect">
            <a:avLst/>
          </a:prstGeom>
          <a:ln w="12700">
            <a:miter lim="400000"/>
          </a:ln>
        </p:spPr>
      </p:pic>
      <p:sp>
        <p:nvSpPr>
          <p:cNvPr id="2" name="Title 1"/>
          <p:cNvSpPr>
            <a:spLocks noGrp="1"/>
          </p:cNvSpPr>
          <p:nvPr>
            <p:ph type="title"/>
          </p:nvPr>
        </p:nvSpPr>
        <p:spPr>
          <a:xfrm>
            <a:off x="457200" y="152718"/>
            <a:ext cx="7467600" cy="1371600"/>
          </a:xfrm>
        </p:spPr>
        <p:txBody>
          <a:bodyPr>
            <a:normAutofit/>
          </a:bodyPr>
          <a:lstStyle/>
          <a:p>
            <a:r>
              <a:rPr lang="en-US"/>
              <a:t>Measuring performance: Contextual</a:t>
            </a:r>
          </a:p>
        </p:txBody>
      </p:sp>
      <p:sp>
        <p:nvSpPr>
          <p:cNvPr id="4" name="Slide Number Placeholder 3"/>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198137854"/>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iterate>
                                    <p:tmAbs val="0"/>
                                  </p:iterate>
                                  <p:childTnLst>
                                    <p:set>
                                      <p:cBhvr>
                                        <p:cTn id="10" fill="hold">
                                          <p:stCondLst>
                                            <p:cond delay="0"/>
                                          </p:stCondLst>
                                        </p:cTn>
                                        <p:tgtEl>
                                          <p:spTgt spid="63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iterate>
                                    <p:tmAbs val="0"/>
                                  </p:iterate>
                                  <p:childTnLst>
                                    <p:set>
                                      <p:cBhvr>
                                        <p:cTn id="18" fill="hold">
                                          <p:stCondLst>
                                            <p:cond delay="0"/>
                                          </p:stCondLst>
                                        </p:cTn>
                                        <p:tgtEl>
                                          <p:spTgt spid="6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6" grpId="0" animBg="1" advAuto="0"/>
      <p:bldP spid="627" grpId="0" animBg="1" advAuto="0"/>
      <p:bldP spid="630" grpId="0" animBg="1" advAuto="0"/>
      <p:bldP spid="631" grpId="0" animBg="1" advAuto="0"/>
      <p:bldP spid="632"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General Online Learning</a:t>
            </a:r>
          </a:p>
        </p:txBody>
      </p:sp>
      <p:sp>
        <p:nvSpPr>
          <p:cNvPr id="2" name="Rectangle 1"/>
          <p:cNvSpPr/>
          <p:nvPr/>
        </p:nvSpPr>
        <p:spPr>
          <a:xfrm>
            <a:off x="2992580" y="1939636"/>
            <a:ext cx="2666999" cy="89311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Observe observations</a:t>
            </a:r>
          </a:p>
        </p:txBody>
      </p:sp>
      <p:sp>
        <p:nvSpPr>
          <p:cNvPr id="4" name="Rectangle 3"/>
          <p:cNvSpPr/>
          <p:nvPr/>
        </p:nvSpPr>
        <p:spPr>
          <a:xfrm>
            <a:off x="6443455" y="3255059"/>
            <a:ext cx="1496291" cy="9138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ML Algorithm</a:t>
            </a:r>
          </a:p>
        </p:txBody>
      </p:sp>
      <p:sp>
        <p:nvSpPr>
          <p:cNvPr id="16" name="Rectangle 15"/>
          <p:cNvSpPr/>
          <p:nvPr/>
        </p:nvSpPr>
        <p:spPr>
          <a:xfrm>
            <a:off x="3999080" y="5187020"/>
            <a:ext cx="1496291" cy="91389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Selects output</a:t>
            </a:r>
          </a:p>
        </p:txBody>
      </p:sp>
      <p:sp>
        <p:nvSpPr>
          <p:cNvPr id="17" name="Rectangle 16"/>
          <p:cNvSpPr/>
          <p:nvPr/>
        </p:nvSpPr>
        <p:spPr>
          <a:xfrm>
            <a:off x="1072552" y="3375067"/>
            <a:ext cx="1846705" cy="137131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Observe  Loss/Reward Function</a:t>
            </a:r>
          </a:p>
          <a:p>
            <a:pPr algn="ctr"/>
            <a:r>
              <a:rPr lang="en-US" dirty="0"/>
              <a:t>Receives Loss/Reward</a:t>
            </a:r>
          </a:p>
        </p:txBody>
      </p:sp>
      <p:sp>
        <p:nvSpPr>
          <p:cNvPr id="18" name="Right Arrow 17"/>
          <p:cNvSpPr/>
          <p:nvPr/>
        </p:nvSpPr>
        <p:spPr>
          <a:xfrm rot="2015464">
            <a:off x="5896015" y="2282865"/>
            <a:ext cx="1173533" cy="63215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8374216">
            <a:off x="5856688" y="4706767"/>
            <a:ext cx="1173533" cy="63215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1829851">
            <a:off x="2405814" y="5065543"/>
            <a:ext cx="1173533" cy="63215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19458952">
            <a:off x="1706158" y="2436462"/>
            <a:ext cx="1173533" cy="632152"/>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21292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16" grpId="0" animBg="1"/>
      <p:bldP spid="17" grpId="0" animBg="1"/>
      <p:bldP spid="18" grpId="0" animBg="1"/>
      <p:bldP spid="19" grpId="0" animBg="1"/>
      <p:bldP spid="20" grpId="0" animBg="1"/>
      <p:bldP spid="2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p:cNvSpPr>
          <p:nvPr>
            <p:ph type="title"/>
          </p:nvPr>
        </p:nvSpPr>
        <p:spPr>
          <a:xfrm>
            <a:off x="306711" y="383805"/>
            <a:ext cx="7804548" cy="978667"/>
          </a:xfrm>
          <a:prstGeom prst="rect">
            <a:avLst/>
          </a:prstGeom>
        </p:spPr>
        <p:txBody>
          <a:bodyPr>
            <a:normAutofit/>
          </a:bodyPr>
          <a:lstStyle/>
          <a:p>
            <a:r>
              <a:rPr sz="3600" dirty="0"/>
              <a:t>Fairness Definition</a:t>
            </a:r>
          </a:p>
        </p:txBody>
      </p:sp>
      <p:pic>
        <p:nvPicPr>
          <p:cNvPr id="639" name="pasted-image.pdf"/>
          <p:cNvPicPr>
            <a:picLocks noChangeAspect="1"/>
          </p:cNvPicPr>
          <p:nvPr/>
        </p:nvPicPr>
        <p:blipFill>
          <a:blip r:embed="rId2"/>
          <a:stretch>
            <a:fillRect/>
          </a:stretch>
        </p:blipFill>
        <p:spPr>
          <a:xfrm>
            <a:off x="1542670" y="1956728"/>
            <a:ext cx="3902274" cy="357188"/>
          </a:xfrm>
          <a:prstGeom prst="rect">
            <a:avLst/>
          </a:prstGeom>
          <a:ln w="12700">
            <a:miter lim="400000"/>
          </a:ln>
        </p:spPr>
      </p:pic>
      <p:pic>
        <p:nvPicPr>
          <p:cNvPr id="640" name="pasted-image.pdf"/>
          <p:cNvPicPr>
            <a:picLocks noChangeAspect="1"/>
          </p:cNvPicPr>
          <p:nvPr/>
        </p:nvPicPr>
        <p:blipFill>
          <a:blip r:embed="rId3"/>
          <a:stretch>
            <a:fillRect/>
          </a:stretch>
        </p:blipFill>
        <p:spPr>
          <a:xfrm>
            <a:off x="1542670" y="2638197"/>
            <a:ext cx="3018235" cy="383977"/>
          </a:xfrm>
          <a:prstGeom prst="rect">
            <a:avLst/>
          </a:prstGeom>
          <a:ln w="12700">
            <a:miter lim="400000"/>
          </a:ln>
        </p:spPr>
      </p:pic>
      <p:pic>
        <p:nvPicPr>
          <p:cNvPr id="641" name="pasted-image.pdf"/>
          <p:cNvPicPr>
            <a:picLocks noChangeAspect="1"/>
          </p:cNvPicPr>
          <p:nvPr/>
        </p:nvPicPr>
        <p:blipFill>
          <a:blip r:embed="rId4"/>
          <a:stretch>
            <a:fillRect/>
          </a:stretch>
        </p:blipFill>
        <p:spPr>
          <a:xfrm>
            <a:off x="4838625" y="2639161"/>
            <a:ext cx="2750344" cy="383977"/>
          </a:xfrm>
          <a:prstGeom prst="rect">
            <a:avLst/>
          </a:prstGeom>
          <a:ln w="12700">
            <a:miter lim="400000"/>
          </a:ln>
        </p:spPr>
      </p:pic>
      <p:pic>
        <p:nvPicPr>
          <p:cNvPr id="642" name="pasted-image.pdf"/>
          <p:cNvPicPr>
            <a:picLocks noChangeAspect="1"/>
          </p:cNvPicPr>
          <p:nvPr/>
        </p:nvPicPr>
        <p:blipFill>
          <a:blip r:embed="rId5"/>
          <a:stretch>
            <a:fillRect/>
          </a:stretch>
        </p:blipFill>
        <p:spPr>
          <a:xfrm>
            <a:off x="2969164" y="4052393"/>
            <a:ext cx="2089548" cy="455415"/>
          </a:xfrm>
          <a:prstGeom prst="rect">
            <a:avLst/>
          </a:prstGeom>
          <a:ln w="12700">
            <a:miter lim="400000"/>
          </a:ln>
        </p:spPr>
      </p:pic>
      <p:pic>
        <p:nvPicPr>
          <p:cNvPr id="643" name="pasted-image.pdf"/>
          <p:cNvPicPr>
            <a:picLocks noChangeAspect="1"/>
          </p:cNvPicPr>
          <p:nvPr/>
        </p:nvPicPr>
        <p:blipFill>
          <a:blip r:embed="rId6"/>
          <a:stretch>
            <a:fillRect/>
          </a:stretch>
        </p:blipFill>
        <p:spPr>
          <a:xfrm>
            <a:off x="1977969" y="3375173"/>
            <a:ext cx="4071938" cy="508993"/>
          </a:xfrm>
          <a:prstGeom prst="rect">
            <a:avLst/>
          </a:prstGeom>
          <a:ln w="12700">
            <a:miter lim="400000"/>
          </a:ln>
        </p:spPr>
      </p:pic>
      <p:pic>
        <p:nvPicPr>
          <p:cNvPr id="644" name="pasted-image.pdf"/>
          <p:cNvPicPr>
            <a:picLocks noChangeAspect="1"/>
          </p:cNvPicPr>
          <p:nvPr/>
        </p:nvPicPr>
        <p:blipFill>
          <a:blip r:embed="rId7"/>
          <a:stretch>
            <a:fillRect/>
          </a:stretch>
        </p:blipFill>
        <p:spPr>
          <a:xfrm>
            <a:off x="1973674" y="3375173"/>
            <a:ext cx="4786313" cy="607219"/>
          </a:xfrm>
          <a:prstGeom prst="rect">
            <a:avLst/>
          </a:prstGeom>
          <a:ln w="12700">
            <a:miter lim="400000"/>
          </a:ln>
        </p:spPr>
      </p:pic>
      <p:pic>
        <p:nvPicPr>
          <p:cNvPr id="645" name="pasted-image.pdf"/>
          <p:cNvPicPr>
            <a:picLocks noChangeAspect="1"/>
          </p:cNvPicPr>
          <p:nvPr/>
        </p:nvPicPr>
        <p:blipFill>
          <a:blip r:embed="rId8"/>
          <a:stretch>
            <a:fillRect/>
          </a:stretch>
        </p:blipFill>
        <p:spPr>
          <a:xfrm>
            <a:off x="414929" y="3348383"/>
            <a:ext cx="1312665" cy="401837"/>
          </a:xfrm>
          <a:prstGeom prst="rect">
            <a:avLst/>
          </a:prstGeom>
          <a:ln w="12700">
            <a:miter lim="400000"/>
          </a:ln>
        </p:spPr>
      </p:pic>
      <p:pic>
        <p:nvPicPr>
          <p:cNvPr id="646" name="pasted-image.pdf"/>
          <p:cNvPicPr>
            <a:picLocks noChangeAspect="1"/>
          </p:cNvPicPr>
          <p:nvPr/>
        </p:nvPicPr>
        <p:blipFill>
          <a:blip r:embed="rId9"/>
          <a:stretch>
            <a:fillRect/>
          </a:stretch>
        </p:blipFill>
        <p:spPr>
          <a:xfrm>
            <a:off x="7010362" y="3401962"/>
            <a:ext cx="1339454" cy="455415"/>
          </a:xfrm>
          <a:prstGeom prst="rect">
            <a:avLst/>
          </a:prstGeom>
          <a:ln w="12700">
            <a:miter lim="400000"/>
          </a:ln>
        </p:spPr>
      </p:pic>
      <p:sp>
        <p:nvSpPr>
          <p:cNvPr id="647" name="Shape 647"/>
          <p:cNvSpPr/>
          <p:nvPr/>
        </p:nvSpPr>
        <p:spPr>
          <a:xfrm>
            <a:off x="1816441" y="4689288"/>
            <a:ext cx="5511118" cy="1754301"/>
          </a:xfrm>
          <a:prstGeom prst="rect">
            <a:avLst/>
          </a:prstGeom>
          <a:ln/>
          <a:extLst>
            <a:ext uri="{C572A759-6A51-4108-AA02-DFA0A04FC94B}">
              <ma14:wrappingTextBoxFlag xmlns:ma14="http://schemas.microsoft.com/office/mac/drawingml/2011/main" xmlns="" val="1"/>
            </a:ext>
          </a:extLst>
        </p:spPr>
        <p:style>
          <a:lnRef idx="2">
            <a:schemeClr val="dk1">
              <a:shade val="50000"/>
            </a:schemeClr>
          </a:lnRef>
          <a:fillRef idx="1">
            <a:schemeClr val="dk1"/>
          </a:fillRef>
          <a:effectRef idx="0">
            <a:schemeClr val="dk1"/>
          </a:effectRef>
          <a:fontRef idx="minor">
            <a:schemeClr val="lt1"/>
          </a:fontRef>
        </p:style>
        <p:txBody>
          <a:bodyPr lIns="35719" tIns="35719" rIns="35719" bIns="35719" anchor="ctr"/>
          <a:lstStyle/>
          <a:p>
            <a:pPr algn="ctr">
              <a:defRPr sz="4000">
                <a:solidFill>
                  <a:srgbClr val="FFFFFF"/>
                </a:solidFill>
                <a:latin typeface="Optima"/>
                <a:ea typeface="Optima"/>
                <a:cs typeface="Optima"/>
                <a:sym typeface="Optima"/>
              </a:defRPr>
            </a:pPr>
            <a:r>
              <a:rPr sz="2812"/>
              <a:t>Must be quite confident about f</a:t>
            </a:r>
            <a:r>
              <a:rPr sz="2812" baseline="-5999"/>
              <a:t>i</a:t>
            </a:r>
            <a:r>
              <a:rPr sz="2812"/>
              <a:t>, f</a:t>
            </a:r>
            <a:r>
              <a:rPr sz="2812" baseline="-5999"/>
              <a:t>j </a:t>
            </a:r>
          </a:p>
          <a:p>
            <a:pPr algn="ctr">
              <a:defRPr sz="4000">
                <a:solidFill>
                  <a:srgbClr val="FFFFFF"/>
                </a:solidFill>
                <a:latin typeface="Optima"/>
                <a:ea typeface="Optima"/>
                <a:cs typeface="Optima"/>
                <a:sym typeface="Optima"/>
              </a:defRPr>
            </a:pPr>
            <a:r>
              <a:rPr sz="2812"/>
              <a:t>to prefer one over the other</a:t>
            </a:r>
          </a:p>
        </p:txBody>
      </p:sp>
      <p:sp>
        <p:nvSpPr>
          <p:cNvPr id="2" name="Slide Number Placeholder 1"/>
          <p:cNvSpPr>
            <a:spLocks noGrp="1"/>
          </p:cNvSpPr>
          <p:nvPr>
            <p:ph type="sldNum" sz="quarter" idx="2"/>
          </p:nvPr>
        </p:nvSpPr>
        <p:spPr/>
        <p:txBody>
          <a:bodyPr/>
          <a:lstStyle/>
          <a:p>
            <a:fld id="{86CB4B4D-7CA3-9044-876B-883B54F8677D}" type="slidenum">
              <a:rPr lang="uk-UA" smtClean="0"/>
              <a:t>50</a:t>
            </a:fld>
            <a:endParaRPr lang="uk-UA"/>
          </a:p>
        </p:txBody>
      </p:sp>
    </p:spTree>
    <p:extLst>
      <p:ext uri="{BB962C8B-B14F-4D97-AF65-F5344CB8AC3E}">
        <p14:creationId xmlns:p14="http://schemas.microsoft.com/office/powerpoint/2010/main" val="1503259328"/>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iterate>
                                    <p:tmAbs val="0"/>
                                  </p:iterate>
                                  <p:childTnLst>
                                    <p:set>
                                      <p:cBhvr>
                                        <p:cTn id="6" fill="hold">
                                          <p:stCondLst>
                                            <p:cond delay="0"/>
                                          </p:stCondLst>
                                        </p:cTn>
                                        <p:tgtEl>
                                          <p:spTgt spid="64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iterate>
                                    <p:tmAbs val="0"/>
                                  </p:iterate>
                                  <p:childTnLst>
                                    <p:set>
                                      <p:cBhvr>
                                        <p:cTn id="18" fill="hold"/>
                                        <p:tgtEl>
                                          <p:spTgt spid="6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iterate>
                                    <p:tmAbs val="0"/>
                                  </p:iterate>
                                  <p:childTnLst>
                                    <p:set>
                                      <p:cBhvr>
                                        <p:cTn id="22" fill="hold"/>
                                        <p:tgtEl>
                                          <p:spTgt spid="6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animBg="1" advAuto="0"/>
      <p:bldP spid="644" grpId="0" animBg="1" advAuto="0"/>
      <p:bldP spid="645" grpId="0" animBg="1" advAuto="0"/>
      <p:bldP spid="646" grpId="0" animBg="1" advAuto="0"/>
      <p:bldP spid="647" grpId="0" animBg="1" advAuto="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a:spLocks noGrp="1"/>
          </p:cNvSpPr>
          <p:nvPr>
            <p:ph type="title"/>
          </p:nvPr>
        </p:nvSpPr>
        <p:spPr>
          <a:prstGeom prst="rect">
            <a:avLst/>
          </a:prstGeom>
        </p:spPr>
        <p:txBody>
          <a:bodyPr>
            <a:normAutofit fontScale="90000"/>
          </a:bodyPr>
          <a:lstStyle/>
          <a:p>
            <a:r>
              <a:rPr lang="en-US" dirty="0"/>
              <a:t>Results from [Joseph et al. NIPS-16]</a:t>
            </a:r>
            <a:endParaRPr dirty="0"/>
          </a:p>
        </p:txBody>
      </p:sp>
      <p:sp>
        <p:nvSpPr>
          <p:cNvPr id="711" name="Shape 711"/>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51</a:t>
            </a:fld>
            <a:endParaRPr/>
          </a:p>
        </p:txBody>
      </p:sp>
      <p:pic>
        <p:nvPicPr>
          <p:cNvPr id="712" name="pasted-image.png"/>
          <p:cNvPicPr>
            <a:picLocks noChangeAspect="1"/>
          </p:cNvPicPr>
          <p:nvPr/>
        </p:nvPicPr>
        <p:blipFill>
          <a:blip r:embed="rId2"/>
          <a:stretch>
            <a:fillRect/>
          </a:stretch>
        </p:blipFill>
        <p:spPr>
          <a:xfrm>
            <a:off x="395548" y="2525126"/>
            <a:ext cx="7555549" cy="1214905"/>
          </a:xfrm>
          <a:prstGeom prst="rect">
            <a:avLst/>
          </a:prstGeom>
          <a:ln w="12700">
            <a:miter lim="400000"/>
          </a:ln>
        </p:spPr>
      </p:pic>
      <p:pic>
        <p:nvPicPr>
          <p:cNvPr id="713" name="pasted-image.png"/>
          <p:cNvPicPr>
            <a:picLocks noChangeAspect="1"/>
          </p:cNvPicPr>
          <p:nvPr/>
        </p:nvPicPr>
        <p:blipFill>
          <a:blip r:embed="rId3"/>
          <a:stretch>
            <a:fillRect/>
          </a:stretch>
        </p:blipFill>
        <p:spPr>
          <a:xfrm>
            <a:off x="395548" y="4184978"/>
            <a:ext cx="8352904" cy="941972"/>
          </a:xfrm>
          <a:prstGeom prst="rect">
            <a:avLst/>
          </a:prstGeom>
          <a:ln w="12700">
            <a:miter lim="400000"/>
          </a:ln>
        </p:spPr>
      </p:pic>
    </p:spTree>
    <p:extLst>
      <p:ext uri="{BB962C8B-B14F-4D97-AF65-F5344CB8AC3E}">
        <p14:creationId xmlns:p14="http://schemas.microsoft.com/office/powerpoint/2010/main" val="336309506"/>
      </p:ext>
    </p:extLst>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advAuto="0"/>
      <p:bldP spid="713"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Other Fairness Definitions in ML</a:t>
            </a:r>
          </a:p>
        </p:txBody>
      </p:sp>
      <p:sp>
        <p:nvSpPr>
          <p:cNvPr id="5" name="Content Placeholder 4"/>
          <p:cNvSpPr>
            <a:spLocks noGrp="1"/>
          </p:cNvSpPr>
          <p:nvPr>
            <p:ph idx="1"/>
          </p:nvPr>
        </p:nvSpPr>
        <p:spPr/>
        <p:txBody>
          <a:bodyPr/>
          <a:lstStyle/>
          <a:p>
            <a:r>
              <a:rPr lang="en-US" dirty="0"/>
              <a:t>Can we play around with the </a:t>
            </a:r>
            <a:r>
              <a:rPr lang="en-US" dirty="0">
                <a:solidFill>
                  <a:schemeClr val="tx2"/>
                </a:solidFill>
              </a:rPr>
              <a:t>context</a:t>
            </a:r>
            <a:r>
              <a:rPr lang="en-US" dirty="0"/>
              <a:t> itself?</a:t>
            </a:r>
          </a:p>
          <a:p>
            <a:r>
              <a:rPr lang="en-US" dirty="0"/>
              <a:t>First approach: fairness through blindness</a:t>
            </a:r>
          </a:p>
          <a:p>
            <a:pPr marL="342900" indent="-342900">
              <a:buFont typeface="Arial" charset="0"/>
              <a:buChar char="•"/>
            </a:pPr>
            <a:r>
              <a:rPr lang="en-US" dirty="0"/>
              <a:t>Assert that an algorithm “doesn’t look at” protected attributes like race, gender, sex, disabilities, </a:t>
            </a:r>
            <a:r>
              <a:rPr lang="en-US" dirty="0" err="1"/>
              <a:t>etc</a:t>
            </a:r>
            <a:endParaRPr lang="en-US" dirty="0"/>
          </a:p>
          <a:p>
            <a:r>
              <a:rPr lang="en-US" dirty="0"/>
              <a:t>Failure points ??????????</a:t>
            </a:r>
          </a:p>
          <a:p>
            <a:pPr marL="342900" indent="-342900">
              <a:buFont typeface="Arial" charset="0"/>
              <a:buChar char="•"/>
            </a:pPr>
            <a:r>
              <a:rPr lang="en-US" dirty="0"/>
              <a:t>So-called </a:t>
            </a:r>
            <a:r>
              <a:rPr lang="en-US" dirty="0">
                <a:solidFill>
                  <a:schemeClr val="tx2"/>
                </a:solidFill>
              </a:rPr>
              <a:t>redundant encodings</a:t>
            </a:r>
            <a:r>
              <a:rPr lang="en-US" dirty="0"/>
              <a:t> tend to exist</a:t>
            </a:r>
          </a:p>
          <a:p>
            <a:pPr marL="342900" indent="-342900">
              <a:buFont typeface="Arial" charset="0"/>
              <a:buChar char="•"/>
            </a:pPr>
            <a:r>
              <a:rPr lang="en-US" dirty="0"/>
              <a:t>It’s very easy to get signal on protected attributes from other attributes</a:t>
            </a:r>
          </a:p>
          <a:p>
            <a:r>
              <a:rPr lang="en-US" dirty="0"/>
              <a:t>E.g., P(Male) = 0.5, but </a:t>
            </a:r>
            <a:br>
              <a:rPr lang="en-US" dirty="0"/>
            </a:br>
            <a:r>
              <a:rPr lang="en-US" dirty="0"/>
              <a:t>	P(Male | visited http://</a:t>
            </a:r>
            <a:r>
              <a:rPr lang="en-US" dirty="0" err="1"/>
              <a:t>artofmanliness.com</a:t>
            </a:r>
            <a:r>
              <a:rPr lang="en-US" dirty="0"/>
              <a:t>) &gt; 0.5</a:t>
            </a:r>
          </a:p>
        </p:txBody>
      </p:sp>
      <p:sp>
        <p:nvSpPr>
          <p:cNvPr id="3" name="Slide Number Placeholder 2"/>
          <p:cNvSpPr>
            <a:spLocks noGrp="1"/>
          </p:cNvSpPr>
          <p:nvPr>
            <p:ph type="sldNum" sz="quarter" idx="12"/>
          </p:nvPr>
        </p:nvSpPr>
        <p:spPr/>
        <p:txBody>
          <a:bodyPr/>
          <a:lstStyle/>
          <a:p>
            <a:fld id="{86CB4B4D-7CA3-9044-876B-883B54F8677D}" type="slidenum">
              <a:rPr lang="uk-UA" smtClean="0"/>
              <a:t>52</a:t>
            </a:fld>
            <a:endParaRPr lang="uk-UA"/>
          </a:p>
        </p:txBody>
      </p:sp>
    </p:spTree>
    <p:extLst>
      <p:ext uri="{BB962C8B-B14F-4D97-AF65-F5344CB8AC3E}">
        <p14:creationId xmlns:p14="http://schemas.microsoft.com/office/powerpoint/2010/main" val="16278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Fairness Definitions in ML</a:t>
            </a:r>
          </a:p>
        </p:txBody>
      </p:sp>
      <p:sp>
        <p:nvSpPr>
          <p:cNvPr id="3" name="Content Placeholder 2"/>
          <p:cNvSpPr>
            <a:spLocks noGrp="1"/>
          </p:cNvSpPr>
          <p:nvPr>
            <p:ph idx="1"/>
          </p:nvPr>
        </p:nvSpPr>
        <p:spPr/>
        <p:txBody>
          <a:bodyPr>
            <a:normAutofit fontScale="92500" lnSpcReduction="20000"/>
          </a:bodyPr>
          <a:lstStyle/>
          <a:p>
            <a:r>
              <a:rPr lang="en-US" dirty="0">
                <a:solidFill>
                  <a:schemeClr val="tx2"/>
                </a:solidFill>
              </a:rPr>
              <a:t>Demographic parity</a:t>
            </a:r>
            <a:r>
              <a:rPr lang="en-US" dirty="0"/>
              <a:t>:</a:t>
            </a:r>
          </a:p>
          <a:p>
            <a:pPr marL="342900" indent="-342900">
              <a:buFont typeface="Arial" charset="0"/>
              <a:buChar char="•"/>
            </a:pPr>
            <a:r>
              <a:rPr lang="en-US" dirty="0"/>
              <a:t>A decision (accept/reject loan) is </a:t>
            </a:r>
            <a:r>
              <a:rPr lang="en-US" dirty="0">
                <a:solidFill>
                  <a:schemeClr val="tx2"/>
                </a:solidFill>
              </a:rPr>
              <a:t>independent</a:t>
            </a:r>
            <a:r>
              <a:rPr lang="en-US" dirty="0"/>
              <a:t> of a protected attribute</a:t>
            </a:r>
          </a:p>
          <a:p>
            <a:r>
              <a:rPr lang="en-US" dirty="0"/>
              <a:t>Decision C = {0,1}, protected attribute A = {0,1}, then:</a:t>
            </a:r>
          </a:p>
          <a:p>
            <a:pPr marL="342900" indent="-342900">
              <a:buFont typeface="Arial" charset="0"/>
              <a:buChar char="•"/>
            </a:pPr>
            <a:r>
              <a:rPr lang="en-US" dirty="0"/>
              <a:t>P{C=1 | A=0} = P{C=1 | A=1}</a:t>
            </a:r>
          </a:p>
          <a:p>
            <a:r>
              <a:rPr lang="en-US" dirty="0"/>
              <a:t>Problems ????????</a:t>
            </a:r>
          </a:p>
          <a:p>
            <a:pPr marL="342900" indent="-342900">
              <a:buFont typeface="Arial" charset="0"/>
              <a:buChar char="•"/>
            </a:pPr>
            <a:r>
              <a:rPr lang="en-US" dirty="0"/>
              <a:t>Hard to make this truly represent fairness!</a:t>
            </a:r>
          </a:p>
          <a:p>
            <a:r>
              <a:rPr lang="en-US" dirty="0"/>
              <a:t>Can select qualified applicants in A=1 and unqualified applicants in A=0</a:t>
            </a:r>
          </a:p>
          <a:p>
            <a:pPr marL="342900" indent="-342900">
              <a:buFont typeface="Arial" charset="0"/>
              <a:buChar char="•"/>
            </a:pPr>
            <a:r>
              <a:rPr lang="en-US" dirty="0"/>
              <a:t>E.g., an expensive hotel sends promotions to wealthy whites at an equal rate as less affluent blacks</a:t>
            </a:r>
          </a:p>
          <a:p>
            <a:pPr marL="342900" indent="-342900">
              <a:buFont typeface="Arial" charset="0"/>
              <a:buChar char="•"/>
            </a:pPr>
            <a:r>
              <a:rPr lang="en-US" dirty="0"/>
              <a:t>P{C=1 | A=0} = P{C=1 | A=1}, but one group is much more likely to act on the promotion than the other</a:t>
            </a:r>
          </a:p>
        </p:txBody>
      </p:sp>
      <p:sp>
        <p:nvSpPr>
          <p:cNvPr id="4" name="Slide Number Placeholder 3"/>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53824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Typical Assumption: Statistical Feedback</a:t>
            </a:r>
            <a:endParaRPr lang="en-US" dirty="0"/>
          </a:p>
        </p:txBody>
      </p:sp>
      <p:sp>
        <p:nvSpPr>
          <p:cNvPr id="4" name="Content Placeholder 3"/>
          <p:cNvSpPr>
            <a:spLocks noGrp="1"/>
          </p:cNvSpPr>
          <p:nvPr>
            <p:ph idx="1"/>
          </p:nvPr>
        </p:nvSpPr>
        <p:spPr/>
        <p:txBody>
          <a:bodyPr/>
          <a:lstStyle/>
          <a:p>
            <a:r>
              <a:rPr lang="en-US" dirty="0"/>
              <a:t>Instances and labels drawn from a fixed distribution D</a:t>
            </a:r>
          </a:p>
        </p:txBody>
      </p:sp>
      <p:pic>
        <p:nvPicPr>
          <p:cNvPr id="2050" name="Picture 2" descr="C:\Users\Travis\AppData\Local\Microsoft\Windows\Temporary Internet Files\Content.IE5\JWXQR43Z\MC900305423[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819400" y="3124200"/>
            <a:ext cx="2974810" cy="29718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172305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199" y="152718"/>
            <a:ext cx="7932821" cy="1371600"/>
          </a:xfrm>
        </p:spPr>
        <p:txBody>
          <a:bodyPr>
            <a:normAutofit/>
          </a:bodyPr>
          <a:lstStyle/>
          <a:p>
            <a:r>
              <a:rPr lang="en-US"/>
              <a:t>Alternate Assumption: Adversarial Feedback</a:t>
            </a:r>
            <a:endParaRPr lang="en-US" dirty="0"/>
          </a:p>
        </p:txBody>
      </p:sp>
      <p:sp>
        <p:nvSpPr>
          <p:cNvPr id="4" name="Content Placeholder 3"/>
          <p:cNvSpPr>
            <a:spLocks noGrp="1"/>
          </p:cNvSpPr>
          <p:nvPr>
            <p:ph idx="1"/>
          </p:nvPr>
        </p:nvSpPr>
        <p:spPr/>
        <p:txBody>
          <a:bodyPr/>
          <a:lstStyle/>
          <a:p>
            <a:r>
              <a:rPr lang="en-US" dirty="0"/>
              <a:t>Instances and labels drawn </a:t>
            </a:r>
            <a:r>
              <a:rPr lang="en-US" dirty="0" err="1">
                <a:solidFill>
                  <a:schemeClr val="tx2"/>
                </a:solidFill>
              </a:rPr>
              <a:t>adversarially</a:t>
            </a:r>
            <a:endParaRPr lang="en-US" dirty="0">
              <a:solidFill>
                <a:schemeClr val="tx2"/>
              </a:solidFill>
            </a:endParaRPr>
          </a:p>
          <a:p>
            <a:pPr marL="342900" indent="-342900">
              <a:buFont typeface="Arial" charset="0"/>
              <a:buChar char="•"/>
            </a:pPr>
            <a:r>
              <a:rPr lang="en-US" dirty="0"/>
              <a:t>Spam detection</a:t>
            </a:r>
          </a:p>
          <a:p>
            <a:pPr marL="342900" indent="-342900">
              <a:buFont typeface="Arial" charset="0"/>
              <a:buChar char="•"/>
            </a:pPr>
            <a:r>
              <a:rPr lang="en-US" dirty="0"/>
              <a:t>Anomaly detection</a:t>
            </a:r>
          </a:p>
          <a:p>
            <a:pPr marL="342900" indent="-342900">
              <a:buFont typeface="Arial" charset="0"/>
              <a:buChar char="•"/>
            </a:pPr>
            <a:endParaRPr lang="en-US" dirty="0"/>
          </a:p>
          <a:p>
            <a:r>
              <a:rPr lang="en-US" dirty="0"/>
              <a:t>Change over time will be a huge issue!</a:t>
            </a:r>
          </a:p>
          <a:p>
            <a:endParaRPr lang="en-US" dirty="0"/>
          </a:p>
          <a:p>
            <a:endParaRPr lang="en-US" dirty="0"/>
          </a:p>
          <a:p>
            <a:endParaRPr lang="en-US" dirty="0"/>
          </a:p>
          <a:p>
            <a:endParaRPr lang="en-US" dirty="0"/>
          </a:p>
          <a:p>
            <a:endParaRPr lang="en-US" dirty="0"/>
          </a:p>
        </p:txBody>
      </p:sp>
      <p:pic>
        <p:nvPicPr>
          <p:cNvPr id="1026" name="Picture 2" descr="C:\Users\Travis\AppData\Local\Microsoft\Windows\Temporary Internet Files\Content.IE5\XOW85GJO\MC90044467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77000" y="1752600"/>
            <a:ext cx="2471420" cy="32004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81291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a:t>How can we measure performance?</a:t>
            </a:r>
            <a:endParaRPr lang="en-US" dirty="0"/>
          </a:p>
        </p:txBody>
      </p:sp>
      <p:sp>
        <p:nvSpPr>
          <p:cNvPr id="4" name="Content Placeholder 3"/>
          <p:cNvSpPr>
            <a:spLocks noGrp="1"/>
          </p:cNvSpPr>
          <p:nvPr>
            <p:ph idx="1"/>
          </p:nvPr>
        </p:nvSpPr>
        <p:spPr/>
        <p:txBody>
          <a:bodyPr/>
          <a:lstStyle/>
          <a:p>
            <a:r>
              <a:rPr lang="en-US" dirty="0"/>
              <a:t>What we want to maximize: sum of rewards </a:t>
            </a:r>
          </a:p>
          <a:p>
            <a:pPr marL="457200" indent="-457200">
              <a:buFont typeface="Arial" panose="020B0604020202020204" pitchFamily="34" charset="0"/>
              <a:buChar char="•"/>
            </a:pPr>
            <a:endParaRPr lang="en-US" dirty="0"/>
          </a:p>
          <a:p>
            <a:r>
              <a:rPr lang="en-US" dirty="0"/>
              <a:t>Why could this be a problem ?????????</a:t>
            </a:r>
          </a:p>
          <a:p>
            <a:endParaRPr lang="en-US" dirty="0"/>
          </a:p>
          <a:p>
            <a:r>
              <a:rPr lang="en-US" dirty="0"/>
              <a:t>Rewards in the future are worth less than rewards now</a:t>
            </a:r>
          </a:p>
          <a:p>
            <a:pPr marL="342900" indent="-342900">
              <a:buFont typeface="Arial" charset="0"/>
              <a:buChar char="•"/>
            </a:pPr>
            <a:r>
              <a:rPr lang="en-US" b="0" dirty="0"/>
              <a:t>Finance: interest, inflation</a:t>
            </a:r>
          </a:p>
          <a:p>
            <a:pPr marL="342900" indent="-342900">
              <a:buFont typeface="Arial" charset="0"/>
              <a:buChar char="•"/>
            </a:pPr>
            <a:r>
              <a:rPr lang="en-US" b="0" dirty="0"/>
              <a:t>Medicine: health decays over time</a:t>
            </a:r>
          </a:p>
          <a:p>
            <a:pPr marL="342900" indent="-342900">
              <a:buFont typeface="Arial" charset="0"/>
              <a:buChar char="•"/>
            </a:pPr>
            <a:r>
              <a:rPr lang="en-US" b="0" dirty="0"/>
              <a:t>Uncertainty, </a:t>
            </a:r>
            <a:r>
              <a:rPr lang="en-US" b="0" dirty="0" err="1"/>
              <a:t>etc</a:t>
            </a:r>
            <a:endParaRPr lang="en-US" b="0" dirty="0"/>
          </a:p>
          <a:p>
            <a:endParaRPr lang="en-US" dirty="0"/>
          </a:p>
        </p:txBody>
      </p:sp>
      <p:sp>
        <p:nvSpPr>
          <p:cNvPr id="6" name="Slide Number Placeholder 5"/>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696953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152718"/>
            <a:ext cx="7543800" cy="1371600"/>
          </a:xfrm>
        </p:spPr>
        <p:txBody>
          <a:bodyPr>
            <a:normAutofit/>
          </a:bodyPr>
          <a:lstStyle/>
          <a:p>
            <a:r>
              <a:rPr lang="en-US" dirty="0"/>
              <a:t>Alternative: Discounted Sum of Rewards</a:t>
            </a:r>
          </a:p>
        </p:txBody>
      </p:sp>
      <mc:AlternateContent xmlns:mc="http://schemas.openxmlformats.org/markup-compatibility/2006" xmlns:a14="http://schemas.microsoft.com/office/drawing/2010/main">
        <mc:Choice Requires="a14">
          <p:sp>
            <p:nvSpPr>
              <p:cNvPr id="9" name="Content Placeholder 8"/>
              <p:cNvSpPr>
                <a:spLocks noGrp="1"/>
              </p:cNvSpPr>
              <p:nvPr>
                <p:ph idx="1"/>
              </p:nvPr>
            </p:nvSpPr>
            <p:spPr>
              <a:xfrm>
                <a:off x="457200" y="3112168"/>
                <a:ext cx="7620000" cy="3013995"/>
              </a:xfrm>
            </p:spPr>
            <p:txBody>
              <a:bodyPr>
                <a:normAutofit/>
              </a:bodyPr>
              <a:lstStyle/>
              <a:p>
                <a:r>
                  <a:rPr lang="en-US" dirty="0"/>
                  <a:t>Guaranteed to be a finite sum if </a:t>
                </a:r>
                <a14:m>
                  <m:oMath xmlns:m="http://schemas.openxmlformats.org/officeDocument/2006/math">
                    <m:r>
                      <m:rPr>
                        <m:sty m:val="p"/>
                      </m:rPr>
                      <a:rPr lang="el-GR" i="1">
                        <a:latin typeface="Cambria Math"/>
                      </a:rPr>
                      <m:t>γ</m:t>
                    </m:r>
                  </m:oMath>
                </a14:m>
                <a:r>
                  <a:rPr lang="en-US" dirty="0"/>
                  <a:t>&lt;1,  r&lt;c!</a:t>
                </a:r>
              </a:p>
              <a:p>
                <a:r>
                  <a:rPr lang="en-US" dirty="0"/>
                  <a:t>One problem ???????????</a:t>
                </a:r>
              </a:p>
              <a:p>
                <a:endParaRPr lang="en-US" dirty="0"/>
              </a:p>
              <a:p>
                <a:r>
                  <a:rPr lang="en-US" dirty="0"/>
                  <a:t>If a small percent of times you never find the best option (aka incomplete learning), it doesn’t matter much!</a:t>
                </a:r>
              </a:p>
              <a:p>
                <a:endParaRPr lang="en-US" dirty="0"/>
              </a:p>
              <a:p>
                <a:r>
                  <a:rPr lang="en-US" dirty="0"/>
                  <a:t>But intuitively it should matter a </a:t>
                </a:r>
                <a:r>
                  <a:rPr lang="en-US" dirty="0">
                    <a:solidFill>
                      <a:schemeClr val="tx2"/>
                    </a:solidFill>
                  </a:rPr>
                  <a:t>lot</a:t>
                </a:r>
                <a:r>
                  <a:rPr lang="en-US" dirty="0"/>
                  <a:t>!</a:t>
                </a:r>
              </a:p>
              <a:p>
                <a:endParaRPr lang="en-US" dirty="0"/>
              </a:p>
            </p:txBody>
          </p:sp>
        </mc:Choice>
        <mc:Fallback xmlns="">
          <p:sp>
            <p:nvSpPr>
              <p:cNvPr id="9" name="Content Placeholder 8"/>
              <p:cNvSpPr>
                <a:spLocks noGrp="1" noRot="1" noChangeAspect="1" noMove="1" noResize="1" noEditPoints="1" noAdjustHandles="1" noChangeArrowheads="1" noChangeShapeType="1" noTextEdit="1"/>
              </p:cNvSpPr>
              <p:nvPr>
                <p:ph idx="1"/>
              </p:nvPr>
            </p:nvSpPr>
            <p:spPr>
              <a:xfrm>
                <a:off x="457200" y="3112168"/>
                <a:ext cx="7620000" cy="3013995"/>
              </a:xfrm>
              <a:blipFill rotWithShape="0">
                <a:blip r:embed="rId2"/>
                <a:stretch>
                  <a:fillRect l="-800" t="-1012" r="-1040" b="-4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838200" y="1736556"/>
                <a:ext cx="7162800" cy="584775"/>
              </a:xfrm>
              <a:prstGeom prst="rect">
                <a:avLst/>
              </a:prstGeom>
              <a:noFill/>
            </p:spPr>
            <p:txBody>
              <a:bodyPr wrap="squar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𝑟</m:t>
                        </m:r>
                      </m:e>
                      <m:sub>
                        <m:r>
                          <a:rPr lang="en-US" sz="3200" b="0" i="1" smtClean="0">
                            <a:latin typeface="Cambria Math"/>
                          </a:rPr>
                          <m:t>0</m:t>
                        </m:r>
                      </m:sub>
                    </m:sSub>
                  </m:oMath>
                </a14:m>
                <a:r>
                  <a:rPr lang="en-US" sz="3200" dirty="0"/>
                  <a:t>+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𝑟</m:t>
                        </m:r>
                      </m:e>
                      <m:sub>
                        <m:r>
                          <a:rPr lang="en-US" sz="3200" b="0" i="1" smtClean="0">
                            <a:latin typeface="Cambria Math"/>
                          </a:rPr>
                          <m:t>1</m:t>
                        </m:r>
                      </m:sub>
                    </m:sSub>
                  </m:oMath>
                </a14:m>
                <a:r>
                  <a:rPr lang="en-US" sz="3200" dirty="0"/>
                  <a:t>+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𝑟</m:t>
                        </m:r>
                      </m:e>
                      <m:sub>
                        <m:r>
                          <a:rPr lang="en-US" sz="3200" b="0" i="1" smtClean="0">
                            <a:latin typeface="Cambria Math"/>
                          </a:rPr>
                          <m:t>2</m:t>
                        </m:r>
                      </m:sub>
                    </m:sSub>
                  </m:oMath>
                </a14:m>
                <a:r>
                  <a:rPr lang="en-US" sz="3200" dirty="0"/>
                  <a:t>+ </a:t>
                </a:r>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𝑟</m:t>
                        </m:r>
                      </m:e>
                      <m:sub>
                        <m:r>
                          <a:rPr lang="en-US" sz="3200" b="0" i="1" smtClean="0">
                            <a:latin typeface="Cambria Math"/>
                          </a:rPr>
                          <m:t>3</m:t>
                        </m:r>
                      </m:sub>
                    </m:sSub>
                  </m:oMath>
                </a14:m>
                <a:r>
                  <a:rPr lang="en-US" sz="3200" dirty="0"/>
                  <a:t>+…</a:t>
                </a:r>
              </a:p>
            </p:txBody>
          </p:sp>
        </mc:Choice>
        <mc:Fallback xmlns="">
          <p:sp>
            <p:nvSpPr>
              <p:cNvPr id="5" name="TextBox 4"/>
              <p:cNvSpPr txBox="1">
                <a:spLocks noRot="1" noChangeAspect="1" noMove="1" noResize="1" noEditPoints="1" noAdjustHandles="1" noChangeArrowheads="1" noChangeShapeType="1" noTextEdit="1"/>
              </p:cNvSpPr>
              <p:nvPr/>
            </p:nvSpPr>
            <p:spPr>
              <a:xfrm>
                <a:off x="838200" y="1736556"/>
                <a:ext cx="7162800" cy="584775"/>
              </a:xfrm>
              <a:prstGeom prst="rect">
                <a:avLst/>
              </a:prstGeom>
              <a:blipFill rotWithShape="0">
                <a:blip r:embed="rId3"/>
                <a:stretch>
                  <a:fillRect t="-1354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38200" y="2334093"/>
                <a:ext cx="7162800" cy="584775"/>
              </a:xfrm>
              <a:prstGeom prst="rect">
                <a:avLst/>
              </a:prstGeom>
              <a:noFill/>
            </p:spPr>
            <p:txBody>
              <a:bodyPr wrap="square"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a:rPr>
                          <m:t>𝑟</m:t>
                        </m:r>
                      </m:e>
                      <m:sub>
                        <m:r>
                          <a:rPr lang="en-US" sz="3200" b="0" i="1" smtClean="0">
                            <a:latin typeface="Cambria Math"/>
                          </a:rPr>
                          <m:t>0</m:t>
                        </m:r>
                      </m:sub>
                    </m:sSub>
                  </m:oMath>
                </a14:m>
                <a:r>
                  <a:rPr lang="en-US" sz="3200" dirty="0"/>
                  <a:t>+ </a:t>
                </a:r>
                <a14:m>
                  <m:oMath xmlns:m="http://schemas.openxmlformats.org/officeDocument/2006/math">
                    <m:sSub>
                      <m:sSubPr>
                        <m:ctrlPr>
                          <a:rPr lang="en-US" sz="3200" i="1" smtClean="0">
                            <a:latin typeface="Cambria Math" panose="02040503050406030204" pitchFamily="18" charset="0"/>
                          </a:rPr>
                        </m:ctrlPr>
                      </m:sSubPr>
                      <m:e>
                        <m:r>
                          <m:rPr>
                            <m:sty m:val="p"/>
                          </m:rPr>
                          <a:rPr lang="el-GR" sz="3200" i="1" smtClean="0">
                            <a:latin typeface="Cambria Math"/>
                          </a:rPr>
                          <m:t>γ</m:t>
                        </m:r>
                        <m:r>
                          <a:rPr lang="en-US" sz="3200" b="0" i="1" smtClean="0">
                            <a:latin typeface="Cambria Math"/>
                          </a:rPr>
                          <m:t>𝑟</m:t>
                        </m:r>
                      </m:e>
                      <m:sub>
                        <m:r>
                          <a:rPr lang="en-US" sz="3200" b="0" i="1" smtClean="0">
                            <a:latin typeface="Cambria Math"/>
                          </a:rPr>
                          <m:t>1</m:t>
                        </m:r>
                      </m:sub>
                    </m:sSub>
                  </m:oMath>
                </a14:m>
                <a:r>
                  <a:rPr lang="en-US" sz="3200" dirty="0"/>
                  <a:t>+ </a:t>
                </a:r>
                <a14:m>
                  <m:oMath xmlns:m="http://schemas.openxmlformats.org/officeDocument/2006/math">
                    <m:sSub>
                      <m:sSubPr>
                        <m:ctrlPr>
                          <a:rPr lang="en-US" sz="3200" i="1" smtClean="0">
                            <a:latin typeface="Cambria Math" panose="02040503050406030204" pitchFamily="18" charset="0"/>
                          </a:rPr>
                        </m:ctrlPr>
                      </m:sSubPr>
                      <m:e>
                        <m:sSup>
                          <m:sSupPr>
                            <m:ctrlPr>
                              <a:rPr lang="en-US" sz="3200" i="1" smtClean="0">
                                <a:latin typeface="Cambria Math" panose="02040503050406030204" pitchFamily="18" charset="0"/>
                              </a:rPr>
                            </m:ctrlPr>
                          </m:sSupPr>
                          <m:e>
                            <m:r>
                              <m:rPr>
                                <m:sty m:val="p"/>
                              </m:rPr>
                              <a:rPr lang="el-GR" sz="3200" i="1" smtClean="0">
                                <a:latin typeface="Cambria Math"/>
                              </a:rPr>
                              <m:t>γ</m:t>
                            </m:r>
                          </m:e>
                          <m:sup>
                            <m:r>
                              <a:rPr lang="en-US" sz="3200" b="0" i="1" smtClean="0">
                                <a:latin typeface="Cambria Math"/>
                              </a:rPr>
                              <m:t>2</m:t>
                            </m:r>
                          </m:sup>
                        </m:sSup>
                        <m:r>
                          <a:rPr lang="en-US" sz="3200" b="0" i="1" smtClean="0">
                            <a:latin typeface="Cambria Math"/>
                          </a:rPr>
                          <m:t>𝑟</m:t>
                        </m:r>
                      </m:e>
                      <m:sub>
                        <m:r>
                          <a:rPr lang="en-US" sz="3200" b="0" i="1" smtClean="0">
                            <a:latin typeface="Cambria Math"/>
                          </a:rPr>
                          <m:t>2</m:t>
                        </m:r>
                      </m:sub>
                    </m:sSub>
                  </m:oMath>
                </a14:m>
                <a:r>
                  <a:rPr lang="en-US" sz="3200" dirty="0"/>
                  <a:t>+ </a:t>
                </a:r>
                <a14:m>
                  <m:oMath xmlns:m="http://schemas.openxmlformats.org/officeDocument/2006/math">
                    <m:sSup>
                      <m:sSupPr>
                        <m:ctrlPr>
                          <a:rPr lang="en-US" sz="3200" i="1" smtClean="0">
                            <a:latin typeface="Cambria Math" panose="02040503050406030204" pitchFamily="18" charset="0"/>
                          </a:rPr>
                        </m:ctrlPr>
                      </m:sSupPr>
                      <m:e>
                        <m:r>
                          <m:rPr>
                            <m:sty m:val="p"/>
                          </m:rPr>
                          <a:rPr lang="el-GR" sz="3200" i="1" smtClean="0">
                            <a:latin typeface="Cambria Math"/>
                          </a:rPr>
                          <m:t>γ</m:t>
                        </m:r>
                      </m:e>
                      <m:sup>
                        <m:r>
                          <a:rPr lang="en-US" sz="3200" b="0" i="1" smtClean="0">
                            <a:latin typeface="Cambria Math"/>
                          </a:rPr>
                          <m:t>3</m:t>
                        </m:r>
                      </m:sup>
                    </m:sSup>
                    <m:sSub>
                      <m:sSubPr>
                        <m:ctrlPr>
                          <a:rPr lang="en-US" sz="3200" i="1" smtClean="0">
                            <a:latin typeface="Cambria Math" panose="02040503050406030204" pitchFamily="18" charset="0"/>
                          </a:rPr>
                        </m:ctrlPr>
                      </m:sSubPr>
                      <m:e>
                        <m:r>
                          <a:rPr lang="en-US" sz="3200" b="0" i="1" smtClean="0">
                            <a:latin typeface="Cambria Math"/>
                          </a:rPr>
                          <m:t>𝑟</m:t>
                        </m:r>
                      </m:e>
                      <m:sub>
                        <m:r>
                          <a:rPr lang="en-US" sz="3200" b="0" i="1" smtClean="0">
                            <a:latin typeface="Cambria Math"/>
                          </a:rPr>
                          <m:t>3</m:t>
                        </m:r>
                      </m:sub>
                    </m:sSub>
                  </m:oMath>
                </a14:m>
                <a:r>
                  <a:rPr lang="en-US" sz="3200" dirty="0"/>
                  <a:t>+…</a:t>
                </a:r>
              </a:p>
            </p:txBody>
          </p:sp>
        </mc:Choice>
        <mc:Fallback xmlns="">
          <p:sp>
            <p:nvSpPr>
              <p:cNvPr id="4" name="TextBox 3"/>
              <p:cNvSpPr txBox="1">
                <a:spLocks noRot="1" noChangeAspect="1" noMove="1" noResize="1" noEditPoints="1" noAdjustHandles="1" noChangeArrowheads="1" noChangeShapeType="1" noTextEdit="1"/>
              </p:cNvSpPr>
              <p:nvPr/>
            </p:nvSpPr>
            <p:spPr>
              <a:xfrm>
                <a:off x="838200" y="2334093"/>
                <a:ext cx="7162800" cy="584775"/>
              </a:xfrm>
              <a:prstGeom prst="rect">
                <a:avLst/>
              </a:prstGeom>
              <a:blipFill rotWithShape="0">
                <a:blip r:embed="rId4"/>
                <a:stretch>
                  <a:fillRect t="-13542" b="-33333"/>
                </a:stretch>
              </a:blipFill>
            </p:spPr>
            <p:txBody>
              <a:bodyPr/>
              <a:lstStyle/>
              <a:p>
                <a:r>
                  <a:rPr lang="en-US">
                    <a:noFill/>
                  </a:rPr>
                  <a:t> </a:t>
                </a:r>
              </a:p>
            </p:txBody>
          </p:sp>
        </mc:Fallback>
      </mc:AlternateContent>
      <p:pic>
        <p:nvPicPr>
          <p:cNvPr id="7" name="Picture 2" descr="C:\Users\Travis\AppData\Local\Microsoft\Windows\Temporary Internet Files\Content.IE5\XOW85GJO\MC900444671[1].jp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23564" y="5339198"/>
            <a:ext cx="947420" cy="1226875"/>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210694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5" grpId="0"/>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21357</TotalTime>
  <Words>2542</Words>
  <Application>Microsoft Macintosh PowerPoint</Application>
  <PresentationFormat>On-screen Show (4:3)</PresentationFormat>
  <Paragraphs>426</Paragraphs>
  <Slides>53</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Arial Black</vt:lpstr>
      <vt:lpstr>Calibri</vt:lpstr>
      <vt:lpstr>Cambria Math</vt:lpstr>
      <vt:lpstr>Gill Sans Light</vt:lpstr>
      <vt:lpstr>Gill Sans SemiBold</vt:lpstr>
      <vt:lpstr>Optima</vt:lpstr>
      <vt:lpstr>Times New Roman</vt:lpstr>
      <vt:lpstr>Essential</vt:lpstr>
      <vt:lpstr>Applied Mechanism Design For Social Good</vt:lpstr>
      <vt:lpstr>Fairness, Accountability, And Transparency in AI/Stats/ML</vt:lpstr>
      <vt:lpstr>Markov Decision Processes (MDP)</vt:lpstr>
      <vt:lpstr>MDP: Simulation-Based Representation</vt:lpstr>
      <vt:lpstr>General Online Learning</vt:lpstr>
      <vt:lpstr>Typical Assumption: Statistical Feedback</vt:lpstr>
      <vt:lpstr>Alternate Assumption: Adversarial Feedback</vt:lpstr>
      <vt:lpstr>How can we measure performance?</vt:lpstr>
      <vt:lpstr>Alternative: Discounted Sum of Rewards</vt:lpstr>
      <vt:lpstr>Alternative: Regret</vt:lpstr>
      <vt:lpstr>Single State Monte-Carlo Planning</vt:lpstr>
      <vt:lpstr>Multi-Armed Bandits (MAB)</vt:lpstr>
      <vt:lpstr>MAB Examples</vt:lpstr>
      <vt:lpstr>A surprisingly tough problem…</vt:lpstr>
      <vt:lpstr>Bounded Reward Assumption</vt:lpstr>
      <vt:lpstr>MAB algorithm #1: epsilon-first</vt:lpstr>
      <vt:lpstr>MAB algorithm #2: Epsilon-greedy</vt:lpstr>
      <vt:lpstr>Idea</vt:lpstr>
      <vt:lpstr>How? Chernoff-Hoeffding Bounds</vt:lpstr>
      <vt:lpstr>Given Error bars, how do we act?</vt:lpstr>
      <vt:lpstr>Given Error bars, how do we act?</vt:lpstr>
      <vt:lpstr>One last wrinkle</vt:lpstr>
      <vt:lpstr>Upper Confidence Bound (UCB)</vt:lpstr>
      <vt:lpstr>UCB Regret Bound</vt:lpstr>
      <vt:lpstr>Contextual Bandits</vt:lpstr>
      <vt:lpstr>Automated decisions of consequence</vt:lpstr>
      <vt:lpstr>PowerPoint Presentation</vt:lpstr>
      <vt:lpstr>Obvious sources of bias against minorities</vt:lpstr>
      <vt:lpstr>Fairness</vt:lpstr>
      <vt:lpstr>A running example: loans</vt:lpstr>
      <vt:lpstr>Recall: classical aka non-contextual setting</vt:lpstr>
      <vt:lpstr>Recall: Measuring performance</vt:lpstr>
      <vt:lpstr>Fairness w.r.t “arms”</vt:lpstr>
      <vt:lpstr>Fairness Definition</vt:lpstr>
      <vt:lpstr>Price of fairness</vt:lpstr>
      <vt:lpstr>Fairness Definition</vt:lpstr>
      <vt:lpstr>Where does cost of fairness come from?</vt:lpstr>
      <vt:lpstr>Lower bound particulars</vt:lpstr>
      <vt:lpstr>Lower bound particulars</vt:lpstr>
      <vt:lpstr>Lower bound particulars</vt:lpstr>
      <vt:lpstr>Lower bound particulars</vt:lpstr>
      <vt:lpstr>Lower bound particulars</vt:lpstr>
      <vt:lpstr>So, there’s a separation between fair/unfair learning</vt:lpstr>
      <vt:lpstr>PowerPoint Presentation</vt:lpstr>
      <vt:lpstr>FairUCB pseudocode</vt:lpstr>
      <vt:lpstr>FairUCB Theorem</vt:lpstr>
      <vt:lpstr>Price of Fairness</vt:lpstr>
      <vt:lpstr>Contextual no-regret learning</vt:lpstr>
      <vt:lpstr>Measuring performance: Contextual</vt:lpstr>
      <vt:lpstr>Fairness Definition</vt:lpstr>
      <vt:lpstr>Results from [Joseph et al. NIPS-16]</vt:lpstr>
      <vt:lpstr>Other Fairness Definitions in ML</vt:lpstr>
      <vt:lpstr>Other Fairness Definitions in 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2857</cp:revision>
  <cp:lastPrinted>2016-11-29T00:57:49Z</cp:lastPrinted>
  <dcterms:created xsi:type="dcterms:W3CDTF">2013-03-05T15:39:19Z</dcterms:created>
  <dcterms:modified xsi:type="dcterms:W3CDTF">2021-05-11T06:05:56Z</dcterms:modified>
</cp:coreProperties>
</file>